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4" r:id="rId4"/>
    <p:sldId id="257" r:id="rId5"/>
    <p:sldId id="260" r:id="rId6"/>
    <p:sldId id="267" r:id="rId7"/>
    <p:sldId id="268" r:id="rId8"/>
    <p:sldId id="265" r:id="rId9"/>
    <p:sldId id="263" r:id="rId10"/>
    <p:sldId id="262" r:id="rId11"/>
    <p:sldId id="269" r:id="rId12"/>
    <p:sldId id="270" r:id="rId13"/>
    <p:sldId id="271" r:id="rId14"/>
    <p:sldId id="273" r:id="rId15"/>
    <p:sldId id="274" r:id="rId16"/>
    <p:sldId id="272" r:id="rId17"/>
    <p:sldId id="275" r:id="rId18"/>
    <p:sldId id="276" r:id="rId1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>
        <p:scale>
          <a:sx n="69" d="100"/>
          <a:sy n="69" d="100"/>
        </p:scale>
        <p:origin x="2190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A441-E917-0651-BD58-63B05184B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F74E8-8805-60F5-2F7C-26D759D05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12D9-C1F3-4764-A458-7CCE9CDD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B60D5-2C76-0428-E67B-071D97E6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334A-2B9E-61B4-D697-FA08C0D9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6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8828-2AF3-F612-3FA2-313B3CC7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D04C8-D580-2429-F80D-21783FF03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AB55-63B3-B42D-1964-31775924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29D6-2935-C741-FEA1-8641769E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151CB-60BC-F75C-B384-8E82A197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BA0C9-3057-A766-982F-14421899B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62863-EF7E-E8F6-ED1C-1CD2A0878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AE232-E827-6CD3-18E3-DD043DD2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5BC5C-C668-B961-A494-11680E3B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446F-7F5C-BD3C-0F07-1AA16EA6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6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CA86-873A-37D2-F230-F222CD6B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6F67-A62F-3D39-B6B4-5CF32C49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793F5-5BEC-6261-5A24-57073CDC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041C9-1B9A-9917-153B-A2669633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226B-50DD-01B2-9FDE-BA7F8575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8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DDDE-97CA-02BA-1668-74447114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D357D-21BB-3264-DF8F-C17D86C5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5B9F5-AD9F-3B9D-D591-67C9BDE9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2EF9-2A9E-9B74-9FCA-DC284883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C7A7-0342-2A65-FDEC-8EB8867F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CD26-DC4A-A8D5-BE28-4E255CBC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43E5-78FA-4172-1D76-67B4A1760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E576E-4E77-23CE-F65A-586CF593A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A4CBD-FEA1-C2B6-B98C-771F2B22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254BE-11CA-338B-6FEC-BB0265C1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91865-EE37-E21C-6750-044683AE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8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3722-9477-7F46-EA34-291C51B3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E99A5-B806-2550-A0B3-520E5B03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9197F-DA49-6CE8-8846-8ED6282C3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93542-821C-4ED4-54C7-0CBB6A6D8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8D5B7-F286-00E3-CC1A-698F78A20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7DB9B-81FA-5445-E5B8-6435C44CD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E03E7-FE45-A970-19BB-AA380FD3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AB37A-84EE-340E-EE49-7E789554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0394-F513-7A8B-8489-433640C5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5BD00-CB0A-01F2-04AB-FC70798B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135C1-F956-AE59-0031-144681E4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718D1-FD48-10B4-0B64-F05A9EC6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9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67A50-BF93-BE18-05C1-8F7972E2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754B7-B6D8-0472-FAA9-F5EC94C3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D92A-1B85-2473-A949-9B76691E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1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6DFA-9185-FD27-064C-C9C8F77B4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A0ED-E93B-CA6F-F55C-DA517AB47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924DB-A7F4-19C4-7709-A2C945578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BDA24-DE20-2848-E303-277114C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5188C-7064-B4C7-FD13-14CB6D3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F0EE3-C0F5-9936-A6F6-CBF3445B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AD6C-E3E9-901C-FCAF-A4F104E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6CA47-A7E3-66B7-2C75-074A8B924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1A755-F9EA-6903-8104-9DF226E1B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F5917-D1ED-953F-759E-053EA3D4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588A8-7328-8A4B-E215-7B1F4EB9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18451-9F6F-B1FF-441F-93923A3D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80BE98-6660-585E-8B94-6811AD42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A454A-4BF8-7A2B-AC69-5C08B1F21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2032-6310-8613-1860-F25E58CE8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BD26D-D221-4902-BE5F-0AA58C118E7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4E478-B8A5-E941-9245-986A7E357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F4DF7-F317-B71C-27B4-D302A3328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909C6-3051-421A-A6BA-536042667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7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0551-DAAF-D4D4-1AE3-6E02B44C8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Connection Layout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FCB68-D6A2-A60F-E763-7459BA6EE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Tiffany Liu 05/17/2023</a:t>
            </a:r>
          </a:p>
        </p:txBody>
      </p:sp>
    </p:spTree>
    <p:extLst>
      <p:ext uri="{BB962C8B-B14F-4D97-AF65-F5344CB8AC3E}">
        <p14:creationId xmlns:p14="http://schemas.microsoft.com/office/powerpoint/2010/main" val="224675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46A18F-56A6-3E1F-B3E0-65F70E8F53A8}"/>
              </a:ext>
            </a:extLst>
          </p:cNvPr>
          <p:cNvSpPr/>
          <p:nvPr/>
        </p:nvSpPr>
        <p:spPr>
          <a:xfrm>
            <a:off x="3873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FB28C8-CF1C-9BDD-1C55-1B673B50A7D0}"/>
              </a:ext>
            </a:extLst>
          </p:cNvPr>
          <p:cNvSpPr/>
          <p:nvPr/>
        </p:nvSpPr>
        <p:spPr>
          <a:xfrm>
            <a:off x="4584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A3BA78-56C2-F192-D969-3F1044FC5BFC}"/>
              </a:ext>
            </a:extLst>
          </p:cNvPr>
          <p:cNvSpPr/>
          <p:nvPr/>
        </p:nvSpPr>
        <p:spPr>
          <a:xfrm>
            <a:off x="5295900" y="571501"/>
            <a:ext cx="424615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FB21A-DF21-F1E9-AF67-A1BF4805C81A}"/>
              </a:ext>
            </a:extLst>
          </p:cNvPr>
          <p:cNvSpPr/>
          <p:nvPr/>
        </p:nvSpPr>
        <p:spPr>
          <a:xfrm>
            <a:off x="60071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50BE3-0855-E87D-8C27-54E0E1827C1A}"/>
              </a:ext>
            </a:extLst>
          </p:cNvPr>
          <p:cNvSpPr/>
          <p:nvPr/>
        </p:nvSpPr>
        <p:spPr>
          <a:xfrm>
            <a:off x="6718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29B8-59F0-BCDE-4A7A-08F539374242}"/>
              </a:ext>
            </a:extLst>
          </p:cNvPr>
          <p:cNvSpPr/>
          <p:nvPr/>
        </p:nvSpPr>
        <p:spPr>
          <a:xfrm>
            <a:off x="7429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A29324-227D-CE00-879E-253419DB7FF5}"/>
              </a:ext>
            </a:extLst>
          </p:cNvPr>
          <p:cNvSpPr/>
          <p:nvPr/>
        </p:nvSpPr>
        <p:spPr>
          <a:xfrm>
            <a:off x="3162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CA490-C29E-4DBF-0ACF-D7AF1CD3F1AA}"/>
              </a:ext>
            </a:extLst>
          </p:cNvPr>
          <p:cNvSpPr/>
          <p:nvPr/>
        </p:nvSpPr>
        <p:spPr>
          <a:xfrm>
            <a:off x="8140700" y="571501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24087-58B9-8764-C46D-1F9401874CE3}"/>
              </a:ext>
            </a:extLst>
          </p:cNvPr>
          <p:cNvSpPr/>
          <p:nvPr/>
        </p:nvSpPr>
        <p:spPr>
          <a:xfrm>
            <a:off x="3962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51181-2DFB-AFDE-3975-F4BE6272F50C}"/>
              </a:ext>
            </a:extLst>
          </p:cNvPr>
          <p:cNvSpPr/>
          <p:nvPr/>
        </p:nvSpPr>
        <p:spPr>
          <a:xfrm>
            <a:off x="46736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D38FB-F537-BF95-B77D-220C307160F8}"/>
              </a:ext>
            </a:extLst>
          </p:cNvPr>
          <p:cNvSpPr/>
          <p:nvPr/>
        </p:nvSpPr>
        <p:spPr>
          <a:xfrm>
            <a:off x="53848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13FAAB-0755-E1BF-9418-BD274DA6E407}"/>
              </a:ext>
            </a:extLst>
          </p:cNvPr>
          <p:cNvSpPr/>
          <p:nvPr/>
        </p:nvSpPr>
        <p:spPr>
          <a:xfrm>
            <a:off x="60960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B33ED-AA84-CB81-98CE-E7B6947B3FA7}"/>
              </a:ext>
            </a:extLst>
          </p:cNvPr>
          <p:cNvSpPr/>
          <p:nvPr/>
        </p:nvSpPr>
        <p:spPr>
          <a:xfrm>
            <a:off x="6807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4B7A9B-5303-1740-8C42-81E3C6F16EAC}"/>
              </a:ext>
            </a:extLst>
          </p:cNvPr>
          <p:cNvSpPr/>
          <p:nvPr/>
        </p:nvSpPr>
        <p:spPr>
          <a:xfrm>
            <a:off x="7518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35D10-DE2D-E6D3-4180-95177CBF0BB4}"/>
              </a:ext>
            </a:extLst>
          </p:cNvPr>
          <p:cNvSpPr/>
          <p:nvPr/>
        </p:nvSpPr>
        <p:spPr>
          <a:xfrm>
            <a:off x="3251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B91F7-E687-AAD8-AA23-6D3E8EF7FD04}"/>
              </a:ext>
            </a:extLst>
          </p:cNvPr>
          <p:cNvSpPr/>
          <p:nvPr/>
        </p:nvSpPr>
        <p:spPr>
          <a:xfrm>
            <a:off x="82296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E5FC02-00C9-95F6-75CF-8DDC4F4F2AF1}"/>
              </a:ext>
            </a:extLst>
          </p:cNvPr>
          <p:cNvGrpSpPr/>
          <p:nvPr/>
        </p:nvGrpSpPr>
        <p:grpSpPr>
          <a:xfrm rot="5400000">
            <a:off x="413288" y="3307243"/>
            <a:ext cx="4054057" cy="313073"/>
            <a:chOff x="1034215" y="2133601"/>
            <a:chExt cx="5403015" cy="4191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254E5C-BBB2-5177-6FA6-3A8D7BC993CB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051B9-F27B-4ED2-5B2C-4BE88698023E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AD5F0D-CB57-D59B-5502-E4857248F2F1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246A56-B627-B10B-9A08-EF7C76212F2D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77414A-0CE3-C06D-27AD-0ECFDF0E7713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994F0B-7F87-B28B-B4D7-AF66D50386EC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44F9D-E613-7CF8-8CBB-E1F8A56D9B00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760614-7D16-1E43-8088-FD0208D4FF50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D96DB3-A44F-3941-A3FA-9C0890745CA1}"/>
              </a:ext>
            </a:extLst>
          </p:cNvPr>
          <p:cNvGrpSpPr/>
          <p:nvPr/>
        </p:nvGrpSpPr>
        <p:grpSpPr>
          <a:xfrm rot="5400000">
            <a:off x="7235407" y="3218493"/>
            <a:ext cx="4054057" cy="313073"/>
            <a:chOff x="1034215" y="2133601"/>
            <a:chExt cx="5403015" cy="4191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43CD9A-E473-D645-F2C6-EA612DF16D7E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BFE881-4086-0912-FB71-FF62B3541EEF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391D59-9ADE-5A3A-5C3E-59BC58241796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65723-F3A5-0BCE-1C2A-00AF57F09EE0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559ACB-D6A3-DA41-841A-3EAB0F78A3C7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C8BB1-F54A-0B1F-4F7F-63455903E5DD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38A7A5-A645-4994-2ED6-E509C50AE6AC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4BB029-8C4A-7760-F2B4-18E7E54DFE07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D051D-AAD8-B25F-A53F-BD7A4EDBF69E}"/>
              </a:ext>
            </a:extLst>
          </p:cNvPr>
          <p:cNvSpPr txBox="1"/>
          <p:nvPr/>
        </p:nvSpPr>
        <p:spPr>
          <a:xfrm>
            <a:off x="3136903" y="977066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          2           A2          4           B5	6          18       		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A991-6DC8-6051-48F4-41292356968D}"/>
              </a:ext>
            </a:extLst>
          </p:cNvPr>
          <p:cNvSpPr txBox="1"/>
          <p:nvPr/>
        </p:nvSpPr>
        <p:spPr>
          <a:xfrm>
            <a:off x="3225925" y="5404401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           8          20         10                       11         12               		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188AC-43CA-20FA-CCE8-4B001BC0C81D}"/>
              </a:ext>
            </a:extLst>
          </p:cNvPr>
          <p:cNvSpPr txBox="1"/>
          <p:nvPr/>
        </p:nvSpPr>
        <p:spPr>
          <a:xfrm>
            <a:off x="3146010" y="239520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dirty="0">
                <a:solidFill>
                  <a:srgbClr val="FF0000"/>
                </a:solidFill>
              </a:rPr>
              <a:t>IDC-                   IDC+</a:t>
            </a:r>
            <a:r>
              <a:rPr lang="en-US" dirty="0"/>
              <a:t>			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F5267-6030-9F90-6558-A08F12C7D21A}"/>
              </a:ext>
            </a:extLst>
          </p:cNvPr>
          <p:cNvSpPr txBox="1"/>
          <p:nvPr/>
        </p:nvSpPr>
        <p:spPr>
          <a:xfrm>
            <a:off x="4584699" y="6176965"/>
            <a:ext cx="528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 </a:t>
            </a:r>
            <a:r>
              <a:rPr lang="en-US" dirty="0">
                <a:solidFill>
                  <a:srgbClr val="FF0000"/>
                </a:solidFill>
              </a:rPr>
              <a:t>IDC-                                  IDC+</a:t>
            </a:r>
            <a:r>
              <a:rPr lang="en-US" dirty="0"/>
              <a:t>			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DDA59-47DA-96FE-AFAE-23E66737628F}"/>
              </a:ext>
            </a:extLst>
          </p:cNvPr>
          <p:cNvSpPr txBox="1"/>
          <p:nvPr/>
        </p:nvSpPr>
        <p:spPr>
          <a:xfrm>
            <a:off x="2663407" y="1904740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36223-0CDE-C763-8732-6B71FA4411DE}"/>
              </a:ext>
            </a:extLst>
          </p:cNvPr>
          <p:cNvSpPr txBox="1"/>
          <p:nvPr/>
        </p:nvSpPr>
        <p:spPr>
          <a:xfrm>
            <a:off x="8193655" y="1299766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5867C-4F2B-F64A-4F4B-053203657387}"/>
              </a:ext>
            </a:extLst>
          </p:cNvPr>
          <p:cNvSpPr txBox="1"/>
          <p:nvPr/>
        </p:nvSpPr>
        <p:spPr>
          <a:xfrm>
            <a:off x="9526317" y="1264134"/>
            <a:ext cx="2207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  <a:p>
            <a:endParaRPr lang="en-US" dirty="0"/>
          </a:p>
          <a:p>
            <a:r>
              <a:rPr lang="en-US" dirty="0"/>
              <a:t>7</a:t>
            </a:r>
          </a:p>
          <a:p>
            <a:endParaRPr lang="en-US" dirty="0"/>
          </a:p>
          <a:p>
            <a:r>
              <a:rPr lang="en-US" dirty="0"/>
              <a:t>A3</a:t>
            </a:r>
          </a:p>
          <a:p>
            <a:endParaRPr lang="en-US" dirty="0"/>
          </a:p>
          <a:p>
            <a:r>
              <a:rPr lang="en-US" dirty="0"/>
              <a:t>21</a:t>
            </a:r>
          </a:p>
          <a:p>
            <a:endParaRPr lang="en-US" dirty="0"/>
          </a:p>
          <a:p>
            <a:r>
              <a:rPr lang="en-US" dirty="0"/>
              <a:t>B6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endParaRPr lang="en-US" dirty="0"/>
          </a:p>
          <a:p>
            <a:r>
              <a:rPr lang="en-US" dirty="0"/>
              <a:t>23</a:t>
            </a:r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06F266-7A01-5744-9437-CBD50A1E4612}"/>
              </a:ext>
            </a:extLst>
          </p:cNvPr>
          <p:cNvSpPr txBox="1"/>
          <p:nvPr/>
        </p:nvSpPr>
        <p:spPr>
          <a:xfrm>
            <a:off x="1321433" y="1348001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19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5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B1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B6E8DC-60A8-157A-FAE6-9080B8AA5521}"/>
              </a:ext>
            </a:extLst>
          </p:cNvPr>
          <p:cNvSpPr txBox="1"/>
          <p:nvPr/>
        </p:nvSpPr>
        <p:spPr>
          <a:xfrm>
            <a:off x="9526324" y="242766"/>
            <a:ext cx="1228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Emitter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09814-8233-60F9-F849-9688132D266F}"/>
              </a:ext>
            </a:extLst>
          </p:cNvPr>
          <p:cNvSpPr txBox="1"/>
          <p:nvPr/>
        </p:nvSpPr>
        <p:spPr>
          <a:xfrm>
            <a:off x="10034981" y="871170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F476E-9695-1579-9290-DEBFF602063D}"/>
              </a:ext>
            </a:extLst>
          </p:cNvPr>
          <p:cNvSpPr txBox="1"/>
          <p:nvPr/>
        </p:nvSpPr>
        <p:spPr>
          <a:xfrm>
            <a:off x="1446540" y="871853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48B5D2-D522-E12D-4EC9-4A0331B97853}"/>
              </a:ext>
            </a:extLst>
          </p:cNvPr>
          <p:cNvSpPr txBox="1"/>
          <p:nvPr/>
        </p:nvSpPr>
        <p:spPr>
          <a:xfrm>
            <a:off x="798728" y="933889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81AB07-17F0-53A1-3A3A-59B745C0091C}"/>
              </a:ext>
            </a:extLst>
          </p:cNvPr>
          <p:cNvSpPr txBox="1"/>
          <p:nvPr/>
        </p:nvSpPr>
        <p:spPr>
          <a:xfrm>
            <a:off x="9141420" y="761010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A44DC-882D-1D8F-AF51-2ECEF249B540}"/>
              </a:ext>
            </a:extLst>
          </p:cNvPr>
          <p:cNvSpPr txBox="1"/>
          <p:nvPr/>
        </p:nvSpPr>
        <p:spPr>
          <a:xfrm>
            <a:off x="1168098" y="376016"/>
            <a:ext cx="170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Collector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2F2D1-1F93-2858-CCB9-6A3603B1EB63}"/>
              </a:ext>
            </a:extLst>
          </p:cNvPr>
          <p:cNvSpPr txBox="1"/>
          <p:nvPr/>
        </p:nvSpPr>
        <p:spPr>
          <a:xfrm>
            <a:off x="3644259" y="1271552"/>
            <a:ext cx="366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12(DAC)	               8(DAC)</a:t>
            </a:r>
          </a:p>
          <a:p>
            <a:pPr algn="ctr"/>
            <a:r>
              <a:rPr lang="en-US" sz="1200" dirty="0"/>
              <a:t>SIM900 (</a:t>
            </a:r>
            <a:r>
              <a:rPr lang="en-US" sz="1200" dirty="0" err="1"/>
              <a:t>ng,nf</a:t>
            </a:r>
            <a:r>
              <a:rPr lang="en-US" sz="1200" dirty="0"/>
              <a:t>) 	SIM900 (</a:t>
            </a:r>
            <a:r>
              <a:rPr lang="en-US" sz="1200" dirty="0" err="1"/>
              <a:t>ng,nf</a:t>
            </a:r>
            <a:r>
              <a:rPr lang="en-US" sz="1200" dirty="0"/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952F-FDE3-0977-7C48-77A1F0B715D9}"/>
              </a:ext>
            </a:extLst>
          </p:cNvPr>
          <p:cNvSpPr txBox="1"/>
          <p:nvPr/>
        </p:nvSpPr>
        <p:spPr>
          <a:xfrm>
            <a:off x="3975875" y="2444561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14, 15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3F35-E1BE-4EB7-E630-B306BC4C020A}"/>
              </a:ext>
            </a:extLst>
          </p:cNvPr>
          <p:cNvSpPr/>
          <p:nvPr/>
        </p:nvSpPr>
        <p:spPr>
          <a:xfrm>
            <a:off x="4298115" y="3267513"/>
            <a:ext cx="1086685" cy="927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C3B4B-2CDE-5A4A-BF94-EE1F6445693D}"/>
              </a:ext>
            </a:extLst>
          </p:cNvPr>
          <p:cNvCxnSpPr/>
          <p:nvPr/>
        </p:nvCxnSpPr>
        <p:spPr>
          <a:xfrm flipV="1">
            <a:off x="4298115" y="282262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18EA7-1EDA-C618-0191-23ACB6650403}"/>
              </a:ext>
            </a:extLst>
          </p:cNvPr>
          <p:cNvCxnSpPr/>
          <p:nvPr/>
        </p:nvCxnSpPr>
        <p:spPr>
          <a:xfrm flipV="1">
            <a:off x="5384800" y="281521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68BB3-142E-54E1-6877-1F16AEC38D8B}"/>
              </a:ext>
            </a:extLst>
          </p:cNvPr>
          <p:cNvSpPr txBox="1"/>
          <p:nvPr/>
        </p:nvSpPr>
        <p:spPr>
          <a:xfrm>
            <a:off x="35459" y="6172315"/>
            <a:ext cx="677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BiasC</a:t>
            </a:r>
            <a:r>
              <a:rPr lang="en-US" dirty="0"/>
              <a:t>  = 2 (bias tee box)</a:t>
            </a:r>
          </a:p>
          <a:p>
            <a:r>
              <a:rPr lang="en-US" dirty="0"/>
              <a:t>Filament top plate DAC = 5, </a:t>
            </a:r>
            <a:r>
              <a:rPr lang="en-US" sz="1500" dirty="0"/>
              <a:t>note: don’t use DAC port 17 (short to ground)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5A285-8E9D-1377-F645-830EB876F87C}"/>
              </a:ext>
            </a:extLst>
          </p:cNvPr>
          <p:cNvSpPr txBox="1"/>
          <p:nvPr/>
        </p:nvSpPr>
        <p:spPr>
          <a:xfrm>
            <a:off x="4992170" y="2464454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16,17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FE8E3-E1A3-4895-8585-DB71816B711A}"/>
              </a:ext>
            </a:extLst>
          </p:cNvPr>
          <p:cNvCxnSpPr>
            <a:cxnSpLocks/>
          </p:cNvCxnSpPr>
          <p:nvPr/>
        </p:nvCxnSpPr>
        <p:spPr>
          <a:xfrm flipV="1">
            <a:off x="6257507" y="2936776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7DA571-72DA-1D97-DB7D-290855F5E667}"/>
              </a:ext>
            </a:extLst>
          </p:cNvPr>
          <p:cNvCxnSpPr>
            <a:cxnSpLocks/>
          </p:cNvCxnSpPr>
          <p:nvPr/>
        </p:nvCxnSpPr>
        <p:spPr>
          <a:xfrm flipV="1">
            <a:off x="7556500" y="2920267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947C84-3433-012B-5A2A-CC7CD67ED071}"/>
              </a:ext>
            </a:extLst>
          </p:cNvPr>
          <p:cNvCxnSpPr>
            <a:cxnSpLocks/>
          </p:cNvCxnSpPr>
          <p:nvPr/>
        </p:nvCxnSpPr>
        <p:spPr>
          <a:xfrm>
            <a:off x="6257507" y="3654224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0E34FC-5BEC-E7DB-E058-549041E4555A}"/>
              </a:ext>
            </a:extLst>
          </p:cNvPr>
          <p:cNvCxnSpPr>
            <a:cxnSpLocks/>
          </p:cNvCxnSpPr>
          <p:nvPr/>
        </p:nvCxnSpPr>
        <p:spPr>
          <a:xfrm>
            <a:off x="6219407" y="4104933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72F5F2-3503-1689-F9E8-0EAF6FCCC962}"/>
              </a:ext>
            </a:extLst>
          </p:cNvPr>
          <p:cNvSpPr txBox="1"/>
          <p:nvPr/>
        </p:nvSpPr>
        <p:spPr>
          <a:xfrm>
            <a:off x="6757836" y="4079568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2D1685-CD60-5ED3-7552-84A198E58E18}"/>
              </a:ext>
            </a:extLst>
          </p:cNvPr>
          <p:cNvSpPr txBox="1"/>
          <p:nvPr/>
        </p:nvSpPr>
        <p:spPr>
          <a:xfrm>
            <a:off x="6133374" y="2517108"/>
            <a:ext cx="5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BD7B68-9356-58BB-9F64-63A2B118A252}"/>
              </a:ext>
            </a:extLst>
          </p:cNvPr>
          <p:cNvSpPr txBox="1"/>
          <p:nvPr/>
        </p:nvSpPr>
        <p:spPr>
          <a:xfrm>
            <a:off x="7398711" y="2517108"/>
            <a:ext cx="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C5A6-130D-B8E5-3320-046C9647C5A7}"/>
              </a:ext>
            </a:extLst>
          </p:cNvPr>
          <p:cNvSpPr txBox="1"/>
          <p:nvPr/>
        </p:nvSpPr>
        <p:spPr>
          <a:xfrm>
            <a:off x="3879015" y="4206607"/>
            <a:ext cx="203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*when connecting do 14 with 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E9B9B-AD3A-5BF2-C640-172A50835C57}"/>
              </a:ext>
            </a:extLst>
          </p:cNvPr>
          <p:cNvSpPr txBox="1"/>
          <p:nvPr/>
        </p:nvSpPr>
        <p:spPr>
          <a:xfrm>
            <a:off x="4681904" y="1953093"/>
            <a:ext cx="265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0000"/>
                </a:solidFill>
              </a:rPr>
              <a:t>BIG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chemeClr val="accent4"/>
                </a:solidFill>
              </a:rPr>
              <a:t>GL</a:t>
            </a:r>
            <a:r>
              <a:rPr lang="en-US" sz="2000" b="1" i="1" u="sng" dirty="0">
                <a:solidFill>
                  <a:schemeClr val="accent6"/>
                </a:solidFill>
              </a:rPr>
              <a:t>ASS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rgbClr val="0070C0"/>
                </a:solidFill>
              </a:rPr>
              <a:t>DEW</a:t>
            </a:r>
            <a:r>
              <a:rPr lang="en-US" sz="2000" b="1" i="1" u="sng" dirty="0">
                <a:solidFill>
                  <a:srgbClr val="7030A0"/>
                </a:solidFill>
              </a:rPr>
              <a:t>AR </a:t>
            </a:r>
            <a:r>
              <a:rPr lang="en-US" sz="2000" b="1" i="1" u="sng" dirty="0">
                <a:highlight>
                  <a:srgbClr val="FFFF00"/>
                </a:highlight>
              </a:rPr>
              <a:t>(RF)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D8529A-6A45-CE3F-3050-331B38E4B658}"/>
              </a:ext>
            </a:extLst>
          </p:cNvPr>
          <p:cNvSpPr txBox="1"/>
          <p:nvPr/>
        </p:nvSpPr>
        <p:spPr>
          <a:xfrm>
            <a:off x="4202648" y="4577597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 3,4=Vee, 10=Vee, Aux 1,2=</a:t>
            </a:r>
            <a:r>
              <a:rPr lang="en-US" dirty="0" err="1"/>
              <a:t>Vdd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C89D17-099C-4085-DD12-BBC2BF6019A9}"/>
              </a:ext>
            </a:extLst>
          </p:cNvPr>
          <p:cNvSpPr txBox="1"/>
          <p:nvPr/>
        </p:nvSpPr>
        <p:spPr>
          <a:xfrm>
            <a:off x="7706259" y="5949949"/>
            <a:ext cx="4485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BiasE</a:t>
            </a:r>
            <a:r>
              <a:rPr lang="en-US" dirty="0"/>
              <a:t>  = 11  (bias tee box)</a:t>
            </a:r>
          </a:p>
          <a:p>
            <a:pPr algn="r"/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C_close</a:t>
            </a:r>
            <a:r>
              <a:rPr lang="en-US" dirty="0"/>
              <a:t> = ax</a:t>
            </a:r>
          </a:p>
          <a:p>
            <a:pPr algn="r"/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C_open</a:t>
            </a:r>
            <a:r>
              <a:rPr lang="en-US" dirty="0"/>
              <a:t> = ay  </a:t>
            </a:r>
          </a:p>
          <a:p>
            <a:pPr algn="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CC9F3D-62FE-3BFF-4513-8CEC05C3F8DA}"/>
              </a:ext>
            </a:extLst>
          </p:cNvPr>
          <p:cNvSpPr txBox="1"/>
          <p:nvPr/>
        </p:nvSpPr>
        <p:spPr>
          <a:xfrm>
            <a:off x="73504" y="1377481"/>
            <a:ext cx="16966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sz="1700" dirty="0"/>
              <a:t>3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 </a:t>
            </a:r>
            <a:r>
              <a:rPr lang="en-US" sz="1200" dirty="0"/>
              <a:t>(current in)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18</a:t>
            </a:r>
          </a:p>
          <a:p>
            <a:pPr algn="r"/>
            <a:endParaRPr lang="en-US" dirty="0"/>
          </a:p>
          <a:p>
            <a:pPr algn="r"/>
            <a:r>
              <a:rPr lang="en-US" sz="1400" dirty="0"/>
              <a:t>13(</a:t>
            </a:r>
            <a:r>
              <a:rPr lang="en-US" sz="1400" dirty="0" err="1"/>
              <a:t>open,ay</a:t>
            </a:r>
            <a:r>
              <a:rPr lang="en-US" sz="1400" dirty="0"/>
              <a:t>)/21</a:t>
            </a:r>
          </a:p>
          <a:p>
            <a:pPr algn="r"/>
            <a:r>
              <a:rPr lang="en-US" sz="1400" dirty="0"/>
              <a:t>(</a:t>
            </a:r>
            <a:r>
              <a:rPr lang="en-US" sz="1400" dirty="0" err="1"/>
              <a:t>close,ax</a:t>
            </a:r>
            <a:r>
              <a:rPr lang="en-US" sz="1400" dirty="0"/>
              <a:t>)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3</a:t>
            </a:r>
            <a:r>
              <a:rPr lang="en-US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F86E9-1358-9BDD-2776-D7010AB94446}"/>
              </a:ext>
            </a:extLst>
          </p:cNvPr>
          <p:cNvSpPr txBox="1"/>
          <p:nvPr/>
        </p:nvSpPr>
        <p:spPr>
          <a:xfrm>
            <a:off x="10089720" y="1270216"/>
            <a:ext cx="211545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SR830 </a:t>
            </a:r>
            <a:r>
              <a:rPr lang="en-US" sz="1200" dirty="0"/>
              <a:t>(sine out)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sz="1500" dirty="0"/>
              <a:t>15(</a:t>
            </a:r>
            <a:r>
              <a:rPr lang="en-US" sz="1500" dirty="0" err="1"/>
              <a:t>open,ay</a:t>
            </a:r>
            <a:r>
              <a:rPr lang="en-US" sz="1500" dirty="0"/>
              <a:t>)/23(</a:t>
            </a:r>
            <a:r>
              <a:rPr lang="en-US" sz="1500" dirty="0" err="1"/>
              <a:t>close,ax</a:t>
            </a:r>
            <a:r>
              <a:rPr lang="en-US" sz="1500" dirty="0"/>
              <a:t>)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7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3F20C-03F9-A17D-3921-7EF9DA78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2870604" y="109074"/>
            <a:ext cx="5038450" cy="6639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5C603-39C3-6F7D-AD8F-A4B9B436F824}"/>
              </a:ext>
            </a:extLst>
          </p:cNvPr>
          <p:cNvSpPr txBox="1"/>
          <p:nvPr/>
        </p:nvSpPr>
        <p:spPr>
          <a:xfrm>
            <a:off x="2199992" y="1580636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Door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E81B5-C8A2-3D45-2359-62C50B0C0A52}"/>
              </a:ext>
            </a:extLst>
          </p:cNvPr>
          <p:cNvSpPr txBox="1"/>
          <p:nvPr/>
        </p:nvSpPr>
        <p:spPr>
          <a:xfrm>
            <a:off x="2199992" y="2122335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CA9B3-AD61-1925-3527-E7C2D5A87490}"/>
              </a:ext>
            </a:extLst>
          </p:cNvPr>
          <p:cNvSpPr txBox="1"/>
          <p:nvPr/>
        </p:nvSpPr>
        <p:spPr>
          <a:xfrm>
            <a:off x="2181884" y="2687227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3ED9A-D4B1-2998-48B1-76084E4C9984}"/>
              </a:ext>
            </a:extLst>
          </p:cNvPr>
          <p:cNvSpPr txBox="1"/>
          <p:nvPr/>
        </p:nvSpPr>
        <p:spPr>
          <a:xfrm>
            <a:off x="2199992" y="3313430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CFC88-D1BD-96CD-E338-178B42FA2A0C}"/>
              </a:ext>
            </a:extLst>
          </p:cNvPr>
          <p:cNvSpPr txBox="1"/>
          <p:nvPr/>
        </p:nvSpPr>
        <p:spPr>
          <a:xfrm>
            <a:off x="2199992" y="4001831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465D8-9B52-28AC-F00C-678A0838A919}"/>
              </a:ext>
            </a:extLst>
          </p:cNvPr>
          <p:cNvSpPr txBox="1"/>
          <p:nvPr/>
        </p:nvSpPr>
        <p:spPr>
          <a:xfrm>
            <a:off x="2223808" y="4371163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7264A-63CA-E35F-48B6-87662CCB39D8}"/>
              </a:ext>
            </a:extLst>
          </p:cNvPr>
          <p:cNvSpPr txBox="1"/>
          <p:nvPr/>
        </p:nvSpPr>
        <p:spPr>
          <a:xfrm>
            <a:off x="2199992" y="5225201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twiddle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357239-0B5C-B832-01C6-C77599A5A744}"/>
              </a:ext>
            </a:extLst>
          </p:cNvPr>
          <p:cNvSpPr txBox="1"/>
          <p:nvPr/>
        </p:nvSpPr>
        <p:spPr>
          <a:xfrm>
            <a:off x="2247624" y="4740495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Door 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6B54-F019-C0CB-261F-0BB19EA72DFC}"/>
              </a:ext>
            </a:extLst>
          </p:cNvPr>
          <p:cNvSpPr txBox="1"/>
          <p:nvPr/>
        </p:nvSpPr>
        <p:spPr>
          <a:xfrm>
            <a:off x="7494761" y="1580636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Door 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4DDC8-D8A1-2E4B-BABA-8C4D67D8118A}"/>
              </a:ext>
            </a:extLst>
          </p:cNvPr>
          <p:cNvSpPr txBox="1"/>
          <p:nvPr/>
        </p:nvSpPr>
        <p:spPr>
          <a:xfrm>
            <a:off x="7494761" y="2122335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sense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D27314-9B2B-0D3B-6153-731F159CBDE5}"/>
              </a:ext>
            </a:extLst>
          </p:cNvPr>
          <p:cNvSpPr txBox="1"/>
          <p:nvPr/>
        </p:nvSpPr>
        <p:spPr>
          <a:xfrm>
            <a:off x="7476653" y="2687227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0DF76-97ED-93D4-77C6-304278E3E85E}"/>
              </a:ext>
            </a:extLst>
          </p:cNvPr>
          <p:cNvSpPr txBox="1"/>
          <p:nvPr/>
        </p:nvSpPr>
        <p:spPr>
          <a:xfrm>
            <a:off x="7494761" y="3313430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953548-C233-B580-57C7-4D2C56B652F8}"/>
              </a:ext>
            </a:extLst>
          </p:cNvPr>
          <p:cNvSpPr txBox="1"/>
          <p:nvPr/>
        </p:nvSpPr>
        <p:spPr>
          <a:xfrm>
            <a:off x="7494761" y="4001831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935CFF-426C-D4C3-59BB-D4CD09908EF8}"/>
              </a:ext>
            </a:extLst>
          </p:cNvPr>
          <p:cNvSpPr txBox="1"/>
          <p:nvPr/>
        </p:nvSpPr>
        <p:spPr>
          <a:xfrm>
            <a:off x="7518577" y="4371163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92E58-D4D4-CFC0-6827-95CE9A6DDF8E}"/>
              </a:ext>
            </a:extLst>
          </p:cNvPr>
          <p:cNvSpPr txBox="1"/>
          <p:nvPr/>
        </p:nvSpPr>
        <p:spPr>
          <a:xfrm>
            <a:off x="7494761" y="5225201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twiddle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B2588-B7B2-7EC3-B978-57A9FE01C9B8}"/>
              </a:ext>
            </a:extLst>
          </p:cNvPr>
          <p:cNvSpPr txBox="1"/>
          <p:nvPr/>
        </p:nvSpPr>
        <p:spPr>
          <a:xfrm>
            <a:off x="7542393" y="4740495"/>
            <a:ext cx="106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Door in</a:t>
            </a:r>
          </a:p>
        </p:txBody>
      </p:sp>
    </p:spTree>
    <p:extLst>
      <p:ext uri="{BB962C8B-B14F-4D97-AF65-F5344CB8AC3E}">
        <p14:creationId xmlns:p14="http://schemas.microsoft.com/office/powerpoint/2010/main" val="175999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42F0F-E0FA-CCA2-90BD-1E6F41C69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59"/>
          <a:stretch/>
        </p:blipFill>
        <p:spPr>
          <a:xfrm>
            <a:off x="286617" y="1000461"/>
            <a:ext cx="5809384" cy="48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7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E2BDA-D0A8-E14D-B89D-4E8EC0AA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5" y="634701"/>
            <a:ext cx="8296703" cy="40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7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B1F930-A84E-BA2C-F4F1-154BB74C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0" y="559082"/>
            <a:ext cx="7161929" cy="42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2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8ADDE-4020-959A-CC5E-8921F38C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827" y="1000897"/>
            <a:ext cx="4726086" cy="453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1301F-69EE-764F-B2B6-DC653071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42" y="978946"/>
            <a:ext cx="4787951" cy="4429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AB2AA-D341-9363-2D03-47DF804A5A72}"/>
              </a:ext>
            </a:extLst>
          </p:cNvPr>
          <p:cNvSpPr txBox="1"/>
          <p:nvPr/>
        </p:nvSpPr>
        <p:spPr>
          <a:xfrm>
            <a:off x="5801332" y="3505270"/>
            <a:ext cx="9403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8C8A2-3F47-29F5-0069-54590FFD92B2}"/>
              </a:ext>
            </a:extLst>
          </p:cNvPr>
          <p:cNvSpPr txBox="1"/>
          <p:nvPr/>
        </p:nvSpPr>
        <p:spPr>
          <a:xfrm>
            <a:off x="5743856" y="2385617"/>
            <a:ext cx="1219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0FE8B-ABCC-7A79-9A33-CBC8847B923B}"/>
              </a:ext>
            </a:extLst>
          </p:cNvPr>
          <p:cNvSpPr txBox="1"/>
          <p:nvPr/>
        </p:nvSpPr>
        <p:spPr>
          <a:xfrm>
            <a:off x="1096501" y="2527437"/>
            <a:ext cx="1219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130F2-2E6F-45DF-2D8C-C20ED5350886}"/>
              </a:ext>
            </a:extLst>
          </p:cNvPr>
          <p:cNvSpPr txBox="1"/>
          <p:nvPr/>
        </p:nvSpPr>
        <p:spPr>
          <a:xfrm>
            <a:off x="1077364" y="3490944"/>
            <a:ext cx="1219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D2313-CEC0-4C38-EA0B-1E707D3BE3BB}"/>
              </a:ext>
            </a:extLst>
          </p:cNvPr>
          <p:cNvSpPr txBox="1"/>
          <p:nvPr/>
        </p:nvSpPr>
        <p:spPr>
          <a:xfrm>
            <a:off x="3112837" y="646720"/>
            <a:ext cx="9403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collector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0D727-3695-1FA3-8985-D3F84F6D6F0D}"/>
              </a:ext>
            </a:extLst>
          </p:cNvPr>
          <p:cNvSpPr txBox="1"/>
          <p:nvPr/>
        </p:nvSpPr>
        <p:spPr>
          <a:xfrm>
            <a:off x="3090113" y="5376041"/>
            <a:ext cx="9403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emitter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D36F3-E091-46A8-6AF7-526F364DA472}"/>
              </a:ext>
            </a:extLst>
          </p:cNvPr>
          <p:cNvCxnSpPr>
            <a:cxnSpLocks/>
          </p:cNvCxnSpPr>
          <p:nvPr/>
        </p:nvCxnSpPr>
        <p:spPr>
          <a:xfrm>
            <a:off x="1498888" y="2208513"/>
            <a:ext cx="657226" cy="151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94EA9A-C8FA-683A-A062-BEA2A55113F1}"/>
              </a:ext>
            </a:extLst>
          </p:cNvPr>
          <p:cNvSpPr txBox="1"/>
          <p:nvPr/>
        </p:nvSpPr>
        <p:spPr>
          <a:xfrm>
            <a:off x="964289" y="1931514"/>
            <a:ext cx="940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Sense (gate1)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68DC4E-2A91-76BF-1394-558D0466240F}"/>
              </a:ext>
            </a:extLst>
          </p:cNvPr>
          <p:cNvSpPr txBox="1"/>
          <p:nvPr/>
        </p:nvSpPr>
        <p:spPr>
          <a:xfrm>
            <a:off x="986762" y="3926106"/>
            <a:ext cx="804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sense</a:t>
            </a:r>
          </a:p>
          <a:p>
            <a:r>
              <a:rPr lang="en-US" sz="1500" dirty="0"/>
              <a:t>(gate2)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659138-D20F-BA0E-C49C-CE0E4BE0A34F}"/>
              </a:ext>
            </a:extLst>
          </p:cNvPr>
          <p:cNvCxnSpPr>
            <a:cxnSpLocks/>
          </p:cNvCxnSpPr>
          <p:nvPr/>
        </p:nvCxnSpPr>
        <p:spPr>
          <a:xfrm flipV="1">
            <a:off x="1556037" y="3953436"/>
            <a:ext cx="575094" cy="855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E987DA-3BBD-161D-92E1-FCF6061BB326}"/>
              </a:ext>
            </a:extLst>
          </p:cNvPr>
          <p:cNvCxnSpPr>
            <a:cxnSpLocks/>
          </p:cNvCxnSpPr>
          <p:nvPr/>
        </p:nvCxnSpPr>
        <p:spPr>
          <a:xfrm>
            <a:off x="1364190" y="2832500"/>
            <a:ext cx="540476" cy="214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F01805-9583-C5EF-FC41-8664A199C7A8}"/>
              </a:ext>
            </a:extLst>
          </p:cNvPr>
          <p:cNvCxnSpPr>
            <a:cxnSpLocks/>
          </p:cNvCxnSpPr>
          <p:nvPr/>
        </p:nvCxnSpPr>
        <p:spPr>
          <a:xfrm flipV="1">
            <a:off x="1388857" y="3537426"/>
            <a:ext cx="767257" cy="1652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EEE120-C5B9-CD17-8AF4-280ABF6EEA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896969" y="2547200"/>
            <a:ext cx="846887" cy="5438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A0C2B3-09B6-93C6-0D3D-E4723CA0D246}"/>
              </a:ext>
            </a:extLst>
          </p:cNvPr>
          <p:cNvCxnSpPr>
            <a:cxnSpLocks/>
          </p:cNvCxnSpPr>
          <p:nvPr/>
        </p:nvCxnSpPr>
        <p:spPr>
          <a:xfrm flipH="1" flipV="1">
            <a:off x="4930114" y="3582203"/>
            <a:ext cx="873336" cy="669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43ED49-A8CA-A32E-5CD5-EB926F3FC5DC}"/>
              </a:ext>
            </a:extLst>
          </p:cNvPr>
          <p:cNvSpPr txBox="1"/>
          <p:nvPr/>
        </p:nvSpPr>
        <p:spPr>
          <a:xfrm>
            <a:off x="5881118" y="378661"/>
            <a:ext cx="1219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sng" dirty="0"/>
              <a:t>HEMT layout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2A4EB5-9F5B-F0D8-F9CC-25A5B983F2B8}"/>
              </a:ext>
            </a:extLst>
          </p:cNvPr>
          <p:cNvSpPr/>
          <p:nvPr/>
        </p:nvSpPr>
        <p:spPr>
          <a:xfrm>
            <a:off x="7100624" y="211727"/>
            <a:ext cx="1219506" cy="2356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Drain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E04C69-8A40-E6D3-4F2E-E643DA92581C}"/>
              </a:ext>
            </a:extLst>
          </p:cNvPr>
          <p:cNvSpPr/>
          <p:nvPr/>
        </p:nvSpPr>
        <p:spPr>
          <a:xfrm>
            <a:off x="7100624" y="520273"/>
            <a:ext cx="1219506" cy="43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85B462-C557-1005-4209-15D5C9E3D432}"/>
              </a:ext>
            </a:extLst>
          </p:cNvPr>
          <p:cNvSpPr/>
          <p:nvPr/>
        </p:nvSpPr>
        <p:spPr>
          <a:xfrm>
            <a:off x="8438478" y="213360"/>
            <a:ext cx="1219506" cy="2356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917E05-7DD4-1981-D607-3DEA47A80711}"/>
              </a:ext>
            </a:extLst>
          </p:cNvPr>
          <p:cNvSpPr/>
          <p:nvPr/>
        </p:nvSpPr>
        <p:spPr>
          <a:xfrm>
            <a:off x="8438478" y="540244"/>
            <a:ext cx="1219506" cy="2356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 3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871E72B-E51A-CCF0-FF4D-2A1861BA9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608" y="4417018"/>
            <a:ext cx="1394688" cy="23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D9A55-5DCD-DF5C-1EE3-90D9FF73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1" y="285112"/>
            <a:ext cx="10442978" cy="61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9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5AC7-E674-4DAA-316B-E2F39D49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1ADB9-401D-9698-85B9-FBFD0316F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41" y="1925986"/>
            <a:ext cx="11205117" cy="4351338"/>
          </a:xfrm>
        </p:spPr>
        <p:txBody>
          <a:bodyPr/>
          <a:lstStyle/>
          <a:p>
            <a:r>
              <a:rPr lang="en-US" dirty="0"/>
              <a:t>Parasitic capacitances, lock-in with 1.0385kHz and 0.1V (measured 6/21/23)</a:t>
            </a:r>
          </a:p>
          <a:p>
            <a:r>
              <a:rPr lang="en-US" dirty="0"/>
              <a:t>B2-7: 0.214pF (0.14nA)</a:t>
            </a:r>
          </a:p>
          <a:p>
            <a:r>
              <a:rPr lang="en-US" dirty="0"/>
              <a:t>B2-23: 0.34pF (0.224nA)</a:t>
            </a:r>
          </a:p>
          <a:p>
            <a:r>
              <a:rPr lang="en-US" dirty="0"/>
              <a:t>B7-19: 0.15pF</a:t>
            </a:r>
          </a:p>
          <a:p>
            <a:r>
              <a:rPr lang="en-US" dirty="0"/>
              <a:t>20-23: 9.4pF (6nA)</a:t>
            </a:r>
          </a:p>
          <a:p>
            <a:r>
              <a:rPr lang="en-US" dirty="0"/>
              <a:t>A2-B5: 0.215pF(0.14nA)</a:t>
            </a:r>
          </a:p>
          <a:p>
            <a:r>
              <a:rPr lang="en-US" dirty="0"/>
              <a:t>A3-23: 0.139pF (0.08nA)</a:t>
            </a:r>
          </a:p>
        </p:txBody>
      </p:sp>
    </p:spTree>
    <p:extLst>
      <p:ext uri="{BB962C8B-B14F-4D97-AF65-F5344CB8AC3E}">
        <p14:creationId xmlns:p14="http://schemas.microsoft.com/office/powerpoint/2010/main" val="378874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C130E9-81AD-4D0E-BE1E-4B6E0C566C5B}"/>
              </a:ext>
            </a:extLst>
          </p:cNvPr>
          <p:cNvSpPr/>
          <p:nvPr/>
        </p:nvSpPr>
        <p:spPr>
          <a:xfrm>
            <a:off x="3880624" y="1920269"/>
            <a:ext cx="4447450" cy="310335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EFB70C-B08B-B5E0-08E4-DB891A8B41DD}"/>
              </a:ext>
            </a:extLst>
          </p:cNvPr>
          <p:cNvCxnSpPr>
            <a:cxnSpLocks/>
          </p:cNvCxnSpPr>
          <p:nvPr/>
        </p:nvCxnSpPr>
        <p:spPr>
          <a:xfrm>
            <a:off x="3882961" y="1844570"/>
            <a:ext cx="444745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8F92A2-8E85-17A0-1C41-7F6DD023CE88}"/>
              </a:ext>
            </a:extLst>
          </p:cNvPr>
          <p:cNvSpPr txBox="1"/>
          <p:nvPr/>
        </p:nvSpPr>
        <p:spPr>
          <a:xfrm>
            <a:off x="4070186" y="1446836"/>
            <a:ext cx="428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glass dewar cell bottom = 22.5mm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EA14D-E6AF-E558-10BF-6D8F58452357}"/>
              </a:ext>
            </a:extLst>
          </p:cNvPr>
          <p:cNvSpPr/>
          <p:nvPr/>
        </p:nvSpPr>
        <p:spPr>
          <a:xfrm>
            <a:off x="1360162" y="3173437"/>
            <a:ext cx="1516681" cy="10187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61971F-C25E-5C35-81C2-112693AC3EBE}"/>
              </a:ext>
            </a:extLst>
          </p:cNvPr>
          <p:cNvSpPr/>
          <p:nvPr/>
        </p:nvSpPr>
        <p:spPr>
          <a:xfrm>
            <a:off x="1189005" y="2961249"/>
            <a:ext cx="1835549" cy="2121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A3EE2-94DE-74A0-EBAB-24B9E5D85747}"/>
              </a:ext>
            </a:extLst>
          </p:cNvPr>
          <p:cNvSpPr/>
          <p:nvPr/>
        </p:nvSpPr>
        <p:spPr>
          <a:xfrm>
            <a:off x="1299202" y="2855741"/>
            <a:ext cx="1577641" cy="1055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91DAD-DD1F-9B98-8220-F39367C1712F}"/>
              </a:ext>
            </a:extLst>
          </p:cNvPr>
          <p:cNvCxnSpPr>
            <a:cxnSpLocks/>
          </p:cNvCxnSpPr>
          <p:nvPr/>
        </p:nvCxnSpPr>
        <p:spPr>
          <a:xfrm flipV="1">
            <a:off x="1050616" y="2855741"/>
            <a:ext cx="0" cy="1385668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24447DC-5FEB-3E4D-089F-817BD2048E2D}"/>
              </a:ext>
            </a:extLst>
          </p:cNvPr>
          <p:cNvSpPr txBox="1"/>
          <p:nvPr/>
        </p:nvSpPr>
        <p:spPr>
          <a:xfrm>
            <a:off x="15217" y="2576000"/>
            <a:ext cx="1069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glass dewar cell bottom= 20.66mm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28F133-F883-4100-9316-D8CE53D34099}"/>
              </a:ext>
            </a:extLst>
          </p:cNvPr>
          <p:cNvSpPr/>
          <p:nvPr/>
        </p:nvSpPr>
        <p:spPr>
          <a:xfrm>
            <a:off x="3880624" y="2433711"/>
            <a:ext cx="2027807" cy="211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CC13B-EF99-2A94-EC3D-6C67670608E8}"/>
              </a:ext>
            </a:extLst>
          </p:cNvPr>
          <p:cNvSpPr/>
          <p:nvPr/>
        </p:nvSpPr>
        <p:spPr>
          <a:xfrm>
            <a:off x="3880624" y="4457114"/>
            <a:ext cx="2027807" cy="211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3C8683-9C34-6DBE-4844-F0EF92ACD6F1}"/>
              </a:ext>
            </a:extLst>
          </p:cNvPr>
          <p:cNvSpPr/>
          <p:nvPr/>
        </p:nvSpPr>
        <p:spPr>
          <a:xfrm>
            <a:off x="5908430" y="2360806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17781E-4B3C-68D3-8E1E-4247E237C0F6}"/>
              </a:ext>
            </a:extLst>
          </p:cNvPr>
          <p:cNvSpPr/>
          <p:nvPr/>
        </p:nvSpPr>
        <p:spPr>
          <a:xfrm>
            <a:off x="5908430" y="4391242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6C0706-6CA5-4582-2520-14EAB989AB31}"/>
              </a:ext>
            </a:extLst>
          </p:cNvPr>
          <p:cNvSpPr/>
          <p:nvPr/>
        </p:nvSpPr>
        <p:spPr>
          <a:xfrm>
            <a:off x="6095999" y="2247370"/>
            <a:ext cx="202950" cy="2723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145BC-75CE-9791-B3FA-79BAE360D755}"/>
              </a:ext>
            </a:extLst>
          </p:cNvPr>
          <p:cNvSpPr/>
          <p:nvPr/>
        </p:nvSpPr>
        <p:spPr>
          <a:xfrm>
            <a:off x="6305686" y="2367839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047785-C4FF-C076-54F0-396B75A9A89C}"/>
              </a:ext>
            </a:extLst>
          </p:cNvPr>
          <p:cNvSpPr/>
          <p:nvPr/>
        </p:nvSpPr>
        <p:spPr>
          <a:xfrm>
            <a:off x="6502197" y="2367839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BF5964-8C9A-A75B-5D5C-B05128544FCF}"/>
              </a:ext>
            </a:extLst>
          </p:cNvPr>
          <p:cNvSpPr/>
          <p:nvPr/>
        </p:nvSpPr>
        <p:spPr>
          <a:xfrm>
            <a:off x="6705147" y="2370404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397FC7-F028-E4EB-3929-C745D6C472CA}"/>
              </a:ext>
            </a:extLst>
          </p:cNvPr>
          <p:cNvSpPr/>
          <p:nvPr/>
        </p:nvSpPr>
        <p:spPr>
          <a:xfrm>
            <a:off x="6892715" y="2261437"/>
            <a:ext cx="178043" cy="2723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1B454-1EC6-4C53-AB7C-2E2FC5EAD8AD}"/>
              </a:ext>
            </a:extLst>
          </p:cNvPr>
          <p:cNvSpPr/>
          <p:nvPr/>
        </p:nvSpPr>
        <p:spPr>
          <a:xfrm>
            <a:off x="6305686" y="4393807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F1A87A-AEF6-43E5-0B08-14D186DDE573}"/>
              </a:ext>
            </a:extLst>
          </p:cNvPr>
          <p:cNvSpPr/>
          <p:nvPr/>
        </p:nvSpPr>
        <p:spPr>
          <a:xfrm>
            <a:off x="6502197" y="4393807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4179DF-ED14-D182-9035-5F8DEDDCC87E}"/>
              </a:ext>
            </a:extLst>
          </p:cNvPr>
          <p:cNvSpPr/>
          <p:nvPr/>
        </p:nvSpPr>
        <p:spPr>
          <a:xfrm>
            <a:off x="6705147" y="4396372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F230DD-FDE4-B9E3-EFE2-0DA542CA3C01}"/>
              </a:ext>
            </a:extLst>
          </p:cNvPr>
          <p:cNvSpPr/>
          <p:nvPr/>
        </p:nvSpPr>
        <p:spPr>
          <a:xfrm>
            <a:off x="7070758" y="2370583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4E1A80-81CB-6FBD-DA45-26B2EFF1F247}"/>
              </a:ext>
            </a:extLst>
          </p:cNvPr>
          <p:cNvSpPr/>
          <p:nvPr/>
        </p:nvSpPr>
        <p:spPr>
          <a:xfrm>
            <a:off x="7081198" y="4403965"/>
            <a:ext cx="187569" cy="34275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C857EA-82C7-B567-8EF8-1DBBBE52432E}"/>
              </a:ext>
            </a:extLst>
          </p:cNvPr>
          <p:cNvCxnSpPr>
            <a:cxnSpLocks/>
          </p:cNvCxnSpPr>
          <p:nvPr/>
        </p:nvCxnSpPr>
        <p:spPr>
          <a:xfrm>
            <a:off x="6290309" y="2296442"/>
            <a:ext cx="593469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F401EA-23A0-E60F-7AFD-99850AA7C3EB}"/>
              </a:ext>
            </a:extLst>
          </p:cNvPr>
          <p:cNvSpPr txBox="1"/>
          <p:nvPr/>
        </p:nvSpPr>
        <p:spPr>
          <a:xfrm>
            <a:off x="6214036" y="1941161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4.5mm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53394-F022-757F-37D1-920EA79B74F1}"/>
              </a:ext>
            </a:extLst>
          </p:cNvPr>
          <p:cNvSpPr txBox="1"/>
          <p:nvPr/>
        </p:nvSpPr>
        <p:spPr>
          <a:xfrm>
            <a:off x="4603510" y="1941790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10.5mm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AB9DD4-5E00-7928-B5C6-FB45442E8CD7}"/>
              </a:ext>
            </a:extLst>
          </p:cNvPr>
          <p:cNvCxnSpPr>
            <a:cxnSpLocks/>
          </p:cNvCxnSpPr>
          <p:nvPr/>
        </p:nvCxnSpPr>
        <p:spPr>
          <a:xfrm>
            <a:off x="3929860" y="2261437"/>
            <a:ext cx="2164073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312CD0B-7AF1-5668-E5C1-31768A2BD126}"/>
              </a:ext>
            </a:extLst>
          </p:cNvPr>
          <p:cNvSpPr/>
          <p:nvPr/>
        </p:nvSpPr>
        <p:spPr>
          <a:xfrm>
            <a:off x="6777769" y="2759949"/>
            <a:ext cx="108508" cy="151483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698587-7BB1-9EA7-8106-3BA836E6F3F5}"/>
              </a:ext>
            </a:extLst>
          </p:cNvPr>
          <p:cNvCxnSpPr>
            <a:cxnSpLocks/>
          </p:cNvCxnSpPr>
          <p:nvPr/>
        </p:nvCxnSpPr>
        <p:spPr>
          <a:xfrm>
            <a:off x="6777769" y="4192172"/>
            <a:ext cx="155030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1D6378-55C3-DBDF-5DFD-7627964156B4}"/>
              </a:ext>
            </a:extLst>
          </p:cNvPr>
          <p:cNvSpPr txBox="1"/>
          <p:nvPr/>
        </p:nvSpPr>
        <p:spPr>
          <a:xfrm>
            <a:off x="7271295" y="3872077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6.5mm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10C853-31E5-EFF6-17A6-D538A4782A8E}"/>
              </a:ext>
            </a:extLst>
          </p:cNvPr>
          <p:cNvCxnSpPr>
            <a:cxnSpLocks/>
          </p:cNvCxnSpPr>
          <p:nvPr/>
        </p:nvCxnSpPr>
        <p:spPr>
          <a:xfrm flipH="1" flipV="1">
            <a:off x="6832023" y="4051795"/>
            <a:ext cx="939579" cy="1303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239D00B-6B75-CC43-9D64-7AABEF757FBA}"/>
              </a:ext>
            </a:extLst>
          </p:cNvPr>
          <p:cNvSpPr txBox="1"/>
          <p:nvPr/>
        </p:nvSpPr>
        <p:spPr>
          <a:xfrm>
            <a:off x="7703842" y="5145208"/>
            <a:ext cx="92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0.5mm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67777F2-EE59-B6FC-0D30-428E285D431E}"/>
              </a:ext>
            </a:extLst>
          </p:cNvPr>
          <p:cNvCxnSpPr>
            <a:cxnSpLocks/>
          </p:cNvCxnSpPr>
          <p:nvPr/>
        </p:nvCxnSpPr>
        <p:spPr>
          <a:xfrm>
            <a:off x="6290309" y="3732827"/>
            <a:ext cx="484912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AABC8F-926E-9D16-B624-21579F691800}"/>
              </a:ext>
            </a:extLst>
          </p:cNvPr>
          <p:cNvSpPr txBox="1"/>
          <p:nvPr/>
        </p:nvSpPr>
        <p:spPr>
          <a:xfrm>
            <a:off x="6232564" y="3453163"/>
            <a:ext cx="1477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4mm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098560-83CE-DA36-ADF4-2C4D5B74D92A}"/>
              </a:ext>
            </a:extLst>
          </p:cNvPr>
          <p:cNvCxnSpPr>
            <a:cxnSpLocks/>
          </p:cNvCxnSpPr>
          <p:nvPr/>
        </p:nvCxnSpPr>
        <p:spPr>
          <a:xfrm flipV="1">
            <a:off x="6828033" y="4959672"/>
            <a:ext cx="157277" cy="5758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E908187-F850-D8FC-2D2A-1B30AD505AD3}"/>
              </a:ext>
            </a:extLst>
          </p:cNvPr>
          <p:cNvSpPr txBox="1"/>
          <p:nvPr/>
        </p:nvSpPr>
        <p:spPr>
          <a:xfrm>
            <a:off x="6200650" y="5462606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1.6mm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5E2597A-04A3-C8FA-16FA-8B6F1A7C29C8}"/>
              </a:ext>
            </a:extLst>
          </p:cNvPr>
          <p:cNvCxnSpPr>
            <a:cxnSpLocks/>
          </p:cNvCxnSpPr>
          <p:nvPr/>
        </p:nvCxnSpPr>
        <p:spPr>
          <a:xfrm flipH="1" flipV="1">
            <a:off x="6202372" y="4912903"/>
            <a:ext cx="190362" cy="603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9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46A18F-56A6-3E1F-B3E0-65F70E8F53A8}"/>
              </a:ext>
            </a:extLst>
          </p:cNvPr>
          <p:cNvSpPr/>
          <p:nvPr/>
        </p:nvSpPr>
        <p:spPr>
          <a:xfrm>
            <a:off x="3873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FB28C8-CF1C-9BDD-1C55-1B673B50A7D0}"/>
              </a:ext>
            </a:extLst>
          </p:cNvPr>
          <p:cNvSpPr/>
          <p:nvPr/>
        </p:nvSpPr>
        <p:spPr>
          <a:xfrm>
            <a:off x="4584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A3BA78-56C2-F192-D969-3F1044FC5BFC}"/>
              </a:ext>
            </a:extLst>
          </p:cNvPr>
          <p:cNvSpPr/>
          <p:nvPr/>
        </p:nvSpPr>
        <p:spPr>
          <a:xfrm>
            <a:off x="5295900" y="571501"/>
            <a:ext cx="42461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FB21A-DF21-F1E9-AF67-A1BF4805C81A}"/>
              </a:ext>
            </a:extLst>
          </p:cNvPr>
          <p:cNvSpPr/>
          <p:nvPr/>
        </p:nvSpPr>
        <p:spPr>
          <a:xfrm>
            <a:off x="60071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50BE3-0855-E87D-8C27-54E0E1827C1A}"/>
              </a:ext>
            </a:extLst>
          </p:cNvPr>
          <p:cNvSpPr/>
          <p:nvPr/>
        </p:nvSpPr>
        <p:spPr>
          <a:xfrm>
            <a:off x="6718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29B8-59F0-BCDE-4A7A-08F539374242}"/>
              </a:ext>
            </a:extLst>
          </p:cNvPr>
          <p:cNvSpPr/>
          <p:nvPr/>
        </p:nvSpPr>
        <p:spPr>
          <a:xfrm>
            <a:off x="7429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A29324-227D-CE00-879E-253419DB7FF5}"/>
              </a:ext>
            </a:extLst>
          </p:cNvPr>
          <p:cNvSpPr/>
          <p:nvPr/>
        </p:nvSpPr>
        <p:spPr>
          <a:xfrm>
            <a:off x="3162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CA490-C29E-4DBF-0ACF-D7AF1CD3F1AA}"/>
              </a:ext>
            </a:extLst>
          </p:cNvPr>
          <p:cNvSpPr/>
          <p:nvPr/>
        </p:nvSpPr>
        <p:spPr>
          <a:xfrm>
            <a:off x="8140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24087-58B9-8764-C46D-1F9401874CE3}"/>
              </a:ext>
            </a:extLst>
          </p:cNvPr>
          <p:cNvSpPr/>
          <p:nvPr/>
        </p:nvSpPr>
        <p:spPr>
          <a:xfrm>
            <a:off x="3962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51181-2DFB-AFDE-3975-F4BE6272F50C}"/>
              </a:ext>
            </a:extLst>
          </p:cNvPr>
          <p:cNvSpPr/>
          <p:nvPr/>
        </p:nvSpPr>
        <p:spPr>
          <a:xfrm>
            <a:off x="4673600" y="5740399"/>
            <a:ext cx="424615" cy="41910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D38FB-F537-BF95-B77D-220C307160F8}"/>
              </a:ext>
            </a:extLst>
          </p:cNvPr>
          <p:cNvSpPr/>
          <p:nvPr/>
        </p:nvSpPr>
        <p:spPr>
          <a:xfrm>
            <a:off x="53848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13FAAB-0755-E1BF-9418-BD274DA6E407}"/>
              </a:ext>
            </a:extLst>
          </p:cNvPr>
          <p:cNvSpPr/>
          <p:nvPr/>
        </p:nvSpPr>
        <p:spPr>
          <a:xfrm>
            <a:off x="60960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B33ED-AA84-CB81-98CE-E7B6947B3FA7}"/>
              </a:ext>
            </a:extLst>
          </p:cNvPr>
          <p:cNvSpPr/>
          <p:nvPr/>
        </p:nvSpPr>
        <p:spPr>
          <a:xfrm>
            <a:off x="6807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4B7A9B-5303-1740-8C42-81E3C6F16EAC}"/>
              </a:ext>
            </a:extLst>
          </p:cNvPr>
          <p:cNvSpPr/>
          <p:nvPr/>
        </p:nvSpPr>
        <p:spPr>
          <a:xfrm>
            <a:off x="75184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35D10-DE2D-E6D3-4180-95177CBF0BB4}"/>
              </a:ext>
            </a:extLst>
          </p:cNvPr>
          <p:cNvSpPr/>
          <p:nvPr/>
        </p:nvSpPr>
        <p:spPr>
          <a:xfrm>
            <a:off x="3251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B91F7-E687-AAD8-AA23-6D3E8EF7FD04}"/>
              </a:ext>
            </a:extLst>
          </p:cNvPr>
          <p:cNvSpPr/>
          <p:nvPr/>
        </p:nvSpPr>
        <p:spPr>
          <a:xfrm>
            <a:off x="82296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E5FC02-00C9-95F6-75CF-8DDC4F4F2AF1}"/>
              </a:ext>
            </a:extLst>
          </p:cNvPr>
          <p:cNvGrpSpPr/>
          <p:nvPr/>
        </p:nvGrpSpPr>
        <p:grpSpPr>
          <a:xfrm rot="5400000">
            <a:off x="413288" y="3307243"/>
            <a:ext cx="4054057" cy="313073"/>
            <a:chOff x="1034215" y="2133601"/>
            <a:chExt cx="5403015" cy="4191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254E5C-BBB2-5177-6FA6-3A8D7BC993CB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051B9-F27B-4ED2-5B2C-4BE88698023E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AD5F0D-CB57-D59B-5502-E4857248F2F1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246A56-B627-B10B-9A08-EF7C76212F2D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77414A-0CE3-C06D-27AD-0ECFDF0E7713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994F0B-7F87-B28B-B4D7-AF66D50386EC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44F9D-E613-7CF8-8CBB-E1F8A56D9B00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760614-7D16-1E43-8088-FD0208D4FF50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D96DB3-A44F-3941-A3FA-9C0890745CA1}"/>
              </a:ext>
            </a:extLst>
          </p:cNvPr>
          <p:cNvGrpSpPr/>
          <p:nvPr/>
        </p:nvGrpSpPr>
        <p:grpSpPr>
          <a:xfrm rot="5400000">
            <a:off x="7235407" y="3218493"/>
            <a:ext cx="4054057" cy="313073"/>
            <a:chOff x="1034215" y="2133601"/>
            <a:chExt cx="5403015" cy="4191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43CD9A-E473-D645-F2C6-EA612DF16D7E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BFE881-4086-0912-FB71-FF62B3541EEF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391D59-9ADE-5A3A-5C3E-59BC58241796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65723-F3A5-0BCE-1C2A-00AF57F09EE0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559ACB-D6A3-DA41-841A-3EAB0F78A3C7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C8BB1-F54A-0B1F-4F7F-63455903E5DD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38A7A5-A645-4994-2ED6-E509C50AE6AC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4BB029-8C4A-7760-F2B4-18E7E54DFE07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D051D-AAD8-B25F-A53F-BD7A4EDBF69E}"/>
              </a:ext>
            </a:extLst>
          </p:cNvPr>
          <p:cNvSpPr txBox="1"/>
          <p:nvPr/>
        </p:nvSpPr>
        <p:spPr>
          <a:xfrm>
            <a:off x="3136903" y="977066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         12         B1                       A1	7          21       GND		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A991-6DC8-6051-48F4-41292356968D}"/>
              </a:ext>
            </a:extLst>
          </p:cNvPr>
          <p:cNvSpPr txBox="1"/>
          <p:nvPr/>
        </p:nvSpPr>
        <p:spPr>
          <a:xfrm>
            <a:off x="3225925" y="5404401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         B5*                   GND       10         22                        6*		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188AC-43CA-20FA-CCE8-4B001BC0C81D}"/>
              </a:ext>
            </a:extLst>
          </p:cNvPr>
          <p:cNvSpPr txBox="1"/>
          <p:nvPr/>
        </p:nvSpPr>
        <p:spPr>
          <a:xfrm>
            <a:off x="3146010" y="239520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dirty="0">
                <a:solidFill>
                  <a:srgbClr val="FF0000"/>
                </a:solidFill>
              </a:rPr>
              <a:t>IDC-                   IDC+</a:t>
            </a:r>
            <a:r>
              <a:rPr lang="en-US" dirty="0"/>
              <a:t>			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F5267-6030-9F90-6558-A08F12C7D21A}"/>
              </a:ext>
            </a:extLst>
          </p:cNvPr>
          <p:cNvSpPr txBox="1"/>
          <p:nvPr/>
        </p:nvSpPr>
        <p:spPr>
          <a:xfrm>
            <a:off x="3251201" y="6176965"/>
            <a:ext cx="556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dirty="0">
                <a:solidFill>
                  <a:srgbClr val="FF0000"/>
                </a:solidFill>
              </a:rPr>
              <a:t>IDC-                   	           IDC+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DDA59-47DA-96FE-AFAE-23E66737628F}"/>
              </a:ext>
            </a:extLst>
          </p:cNvPr>
          <p:cNvSpPr txBox="1"/>
          <p:nvPr/>
        </p:nvSpPr>
        <p:spPr>
          <a:xfrm>
            <a:off x="2663407" y="1904740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36223-0CDE-C763-8732-6B71FA4411DE}"/>
              </a:ext>
            </a:extLst>
          </p:cNvPr>
          <p:cNvSpPr txBox="1"/>
          <p:nvPr/>
        </p:nvSpPr>
        <p:spPr>
          <a:xfrm>
            <a:off x="8193655" y="1299766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5867C-4F2B-F64A-4F4B-053203657387}"/>
              </a:ext>
            </a:extLst>
          </p:cNvPr>
          <p:cNvSpPr txBox="1"/>
          <p:nvPr/>
        </p:nvSpPr>
        <p:spPr>
          <a:xfrm>
            <a:off x="9526317" y="1264134"/>
            <a:ext cx="22079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  <a:p>
            <a:endParaRPr lang="en-US" dirty="0"/>
          </a:p>
          <a:p>
            <a:r>
              <a:rPr lang="en-US" dirty="0"/>
              <a:t>B3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B7</a:t>
            </a:r>
          </a:p>
          <a:p>
            <a:endParaRPr lang="en-US" dirty="0"/>
          </a:p>
          <a:p>
            <a:r>
              <a:rPr lang="en-US" dirty="0"/>
              <a:t>8</a:t>
            </a:r>
          </a:p>
          <a:p>
            <a:endParaRPr lang="en-US" dirty="0"/>
          </a:p>
          <a:p>
            <a:r>
              <a:rPr lang="en-US" dirty="0"/>
              <a:t>B2</a:t>
            </a:r>
          </a:p>
          <a:p>
            <a:endParaRPr lang="en-US" dirty="0"/>
          </a:p>
          <a:p>
            <a:r>
              <a:rPr lang="en-US" dirty="0"/>
              <a:t>15</a:t>
            </a:r>
          </a:p>
          <a:p>
            <a:endParaRPr lang="en-US" dirty="0"/>
          </a:p>
          <a:p>
            <a:r>
              <a:rPr lang="en-US" dirty="0"/>
              <a:t>B6 </a:t>
            </a:r>
            <a:r>
              <a:rPr lang="en-US" sz="1000" i="1" dirty="0"/>
              <a:t>(large capacitance to B7 and B3)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06F266-7A01-5744-9437-CBD50A1E4612}"/>
              </a:ext>
            </a:extLst>
          </p:cNvPr>
          <p:cNvSpPr txBox="1"/>
          <p:nvPr/>
        </p:nvSpPr>
        <p:spPr>
          <a:xfrm>
            <a:off x="1321433" y="1348001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16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A2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13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BF41B0-77F7-BDB4-A985-3033DC63DF0D}"/>
              </a:ext>
            </a:extLst>
          </p:cNvPr>
          <p:cNvSpPr txBox="1"/>
          <p:nvPr/>
        </p:nvSpPr>
        <p:spPr>
          <a:xfrm>
            <a:off x="10423403" y="1282620"/>
            <a:ext cx="158900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16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sz="1500" dirty="0"/>
              <a:t>15 (</a:t>
            </a:r>
            <a:r>
              <a:rPr lang="en-US" sz="1500" dirty="0" err="1"/>
              <a:t>open,ay</a:t>
            </a:r>
            <a:r>
              <a:rPr lang="en-US" sz="1500" dirty="0"/>
              <a:t>)/23 (</a:t>
            </a:r>
            <a:r>
              <a:rPr lang="en-US" sz="1500" dirty="0" err="1"/>
              <a:t>close,ax</a:t>
            </a:r>
            <a:r>
              <a:rPr lang="en-US" sz="1500" dirty="0"/>
              <a:t>)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CB512F-D56E-9F8B-9A6F-8E2A0D2B6A45}"/>
              </a:ext>
            </a:extLst>
          </p:cNvPr>
          <p:cNvSpPr txBox="1"/>
          <p:nvPr/>
        </p:nvSpPr>
        <p:spPr>
          <a:xfrm>
            <a:off x="179596" y="1335916"/>
            <a:ext cx="159052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SR830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SR830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18</a:t>
            </a:r>
          </a:p>
          <a:p>
            <a:pPr algn="r"/>
            <a:endParaRPr lang="en-US" dirty="0"/>
          </a:p>
          <a:p>
            <a:pPr algn="r"/>
            <a:r>
              <a:rPr lang="en-US" sz="1500" dirty="0"/>
              <a:t>13(</a:t>
            </a:r>
            <a:r>
              <a:rPr lang="en-US" sz="1500" dirty="0" err="1"/>
              <a:t>open,ay</a:t>
            </a:r>
            <a:r>
              <a:rPr lang="en-US" sz="1500" dirty="0"/>
              <a:t>)/21</a:t>
            </a:r>
          </a:p>
          <a:p>
            <a:pPr algn="r"/>
            <a:r>
              <a:rPr lang="en-US" sz="1500" dirty="0"/>
              <a:t>(</a:t>
            </a:r>
            <a:r>
              <a:rPr lang="en-US" sz="1500" dirty="0" err="1"/>
              <a:t>close,ax</a:t>
            </a:r>
            <a:r>
              <a:rPr lang="en-US" sz="1500" dirty="0"/>
              <a:t>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B6E8DC-60A8-157A-FAE6-9080B8AA5521}"/>
              </a:ext>
            </a:extLst>
          </p:cNvPr>
          <p:cNvSpPr txBox="1"/>
          <p:nvPr/>
        </p:nvSpPr>
        <p:spPr>
          <a:xfrm>
            <a:off x="9526324" y="242766"/>
            <a:ext cx="1228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Emitter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09814-8233-60F9-F849-9688132D266F}"/>
              </a:ext>
            </a:extLst>
          </p:cNvPr>
          <p:cNvSpPr txBox="1"/>
          <p:nvPr/>
        </p:nvSpPr>
        <p:spPr>
          <a:xfrm>
            <a:off x="10034981" y="871170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F476E-9695-1579-9290-DEBFF602063D}"/>
              </a:ext>
            </a:extLst>
          </p:cNvPr>
          <p:cNvSpPr txBox="1"/>
          <p:nvPr/>
        </p:nvSpPr>
        <p:spPr>
          <a:xfrm>
            <a:off x="1446540" y="871853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48B5D2-D522-E12D-4EC9-4A0331B97853}"/>
              </a:ext>
            </a:extLst>
          </p:cNvPr>
          <p:cNvSpPr txBox="1"/>
          <p:nvPr/>
        </p:nvSpPr>
        <p:spPr>
          <a:xfrm>
            <a:off x="798728" y="933889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81AB07-17F0-53A1-3A3A-59B745C0091C}"/>
              </a:ext>
            </a:extLst>
          </p:cNvPr>
          <p:cNvSpPr txBox="1"/>
          <p:nvPr/>
        </p:nvSpPr>
        <p:spPr>
          <a:xfrm>
            <a:off x="9141420" y="761010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A44DC-882D-1D8F-AF51-2ECEF249B540}"/>
              </a:ext>
            </a:extLst>
          </p:cNvPr>
          <p:cNvSpPr txBox="1"/>
          <p:nvPr/>
        </p:nvSpPr>
        <p:spPr>
          <a:xfrm>
            <a:off x="1168098" y="376016"/>
            <a:ext cx="170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Collector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2F2D1-1F93-2858-CCB9-6A3603B1EB63}"/>
              </a:ext>
            </a:extLst>
          </p:cNvPr>
          <p:cNvSpPr txBox="1"/>
          <p:nvPr/>
        </p:nvSpPr>
        <p:spPr>
          <a:xfrm>
            <a:off x="4554711" y="1264082"/>
            <a:ext cx="216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	           8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952F-FDE3-0977-7C48-77A1F0B715D9}"/>
              </a:ext>
            </a:extLst>
          </p:cNvPr>
          <p:cNvSpPr txBox="1"/>
          <p:nvPr/>
        </p:nvSpPr>
        <p:spPr>
          <a:xfrm>
            <a:off x="3975875" y="2444561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2, 23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3F35-E1BE-4EB7-E630-B306BC4C020A}"/>
              </a:ext>
            </a:extLst>
          </p:cNvPr>
          <p:cNvSpPr/>
          <p:nvPr/>
        </p:nvSpPr>
        <p:spPr>
          <a:xfrm>
            <a:off x="4298115" y="3267513"/>
            <a:ext cx="1086685" cy="927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C3B4B-2CDE-5A4A-BF94-EE1F6445693D}"/>
              </a:ext>
            </a:extLst>
          </p:cNvPr>
          <p:cNvCxnSpPr/>
          <p:nvPr/>
        </p:nvCxnSpPr>
        <p:spPr>
          <a:xfrm flipV="1">
            <a:off x="4298115" y="282262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18EA7-1EDA-C618-0191-23ACB6650403}"/>
              </a:ext>
            </a:extLst>
          </p:cNvPr>
          <p:cNvCxnSpPr/>
          <p:nvPr/>
        </p:nvCxnSpPr>
        <p:spPr>
          <a:xfrm flipV="1">
            <a:off x="5384800" y="281521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68BB3-142E-54E1-6877-1F16AEC38D8B}"/>
              </a:ext>
            </a:extLst>
          </p:cNvPr>
          <p:cNvSpPr txBox="1"/>
          <p:nvPr/>
        </p:nvSpPr>
        <p:spPr>
          <a:xfrm>
            <a:off x="-40741" y="5943537"/>
            <a:ext cx="6614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STIBiasC</a:t>
            </a:r>
            <a:r>
              <a:rPr lang="en-US" dirty="0"/>
              <a:t>  = 2 (STI bias tee box)</a:t>
            </a:r>
          </a:p>
          <a:p>
            <a:r>
              <a:rPr lang="en-US" dirty="0" err="1"/>
              <a:t>STOBiasC</a:t>
            </a:r>
            <a:r>
              <a:rPr lang="en-US" dirty="0"/>
              <a:t> = 22 ( STO bias tee box)</a:t>
            </a:r>
          </a:p>
          <a:p>
            <a:r>
              <a:rPr lang="en-US" dirty="0"/>
              <a:t>Filament top plate = 5, note: don’t use DAC port 17 (short to ground)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5A285-8E9D-1377-F645-830EB876F87C}"/>
              </a:ext>
            </a:extLst>
          </p:cNvPr>
          <p:cNvSpPr txBox="1"/>
          <p:nvPr/>
        </p:nvSpPr>
        <p:spPr>
          <a:xfrm>
            <a:off x="4992170" y="2464454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19,20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FE8E3-E1A3-4895-8585-DB71816B711A}"/>
              </a:ext>
            </a:extLst>
          </p:cNvPr>
          <p:cNvCxnSpPr>
            <a:cxnSpLocks/>
          </p:cNvCxnSpPr>
          <p:nvPr/>
        </p:nvCxnSpPr>
        <p:spPr>
          <a:xfrm flipV="1">
            <a:off x="6257507" y="2936776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7DA571-72DA-1D97-DB7D-290855F5E667}"/>
              </a:ext>
            </a:extLst>
          </p:cNvPr>
          <p:cNvCxnSpPr>
            <a:cxnSpLocks/>
          </p:cNvCxnSpPr>
          <p:nvPr/>
        </p:nvCxnSpPr>
        <p:spPr>
          <a:xfrm flipV="1">
            <a:off x="7556500" y="2920267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947C84-3433-012B-5A2A-CC7CD67ED071}"/>
              </a:ext>
            </a:extLst>
          </p:cNvPr>
          <p:cNvCxnSpPr>
            <a:cxnSpLocks/>
          </p:cNvCxnSpPr>
          <p:nvPr/>
        </p:nvCxnSpPr>
        <p:spPr>
          <a:xfrm>
            <a:off x="6257507" y="3654224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0E34FC-5BEC-E7DB-E058-549041E4555A}"/>
              </a:ext>
            </a:extLst>
          </p:cNvPr>
          <p:cNvCxnSpPr>
            <a:cxnSpLocks/>
          </p:cNvCxnSpPr>
          <p:nvPr/>
        </p:nvCxnSpPr>
        <p:spPr>
          <a:xfrm>
            <a:off x="6219407" y="4104933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72F5F2-3503-1689-F9E8-0EAF6FCCC962}"/>
              </a:ext>
            </a:extLst>
          </p:cNvPr>
          <p:cNvSpPr txBox="1"/>
          <p:nvPr/>
        </p:nvSpPr>
        <p:spPr>
          <a:xfrm>
            <a:off x="6757836" y="4066868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2D1685-CD60-5ED3-7552-84A198E58E18}"/>
              </a:ext>
            </a:extLst>
          </p:cNvPr>
          <p:cNvSpPr txBox="1"/>
          <p:nvPr/>
        </p:nvSpPr>
        <p:spPr>
          <a:xfrm>
            <a:off x="6133374" y="2517108"/>
            <a:ext cx="38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BD7B68-9356-58BB-9F64-63A2B118A252}"/>
              </a:ext>
            </a:extLst>
          </p:cNvPr>
          <p:cNvSpPr txBox="1"/>
          <p:nvPr/>
        </p:nvSpPr>
        <p:spPr>
          <a:xfrm>
            <a:off x="7398712" y="2517108"/>
            <a:ext cx="38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C5A6-130D-B8E5-3320-046C9647C5A7}"/>
              </a:ext>
            </a:extLst>
          </p:cNvPr>
          <p:cNvSpPr txBox="1"/>
          <p:nvPr/>
        </p:nvSpPr>
        <p:spPr>
          <a:xfrm>
            <a:off x="3954032" y="4194762"/>
            <a:ext cx="181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*when connecting do 2 with 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E9B9B-AD3A-5BF2-C640-172A50835C57}"/>
              </a:ext>
            </a:extLst>
          </p:cNvPr>
          <p:cNvSpPr txBox="1"/>
          <p:nvPr/>
        </p:nvSpPr>
        <p:spPr>
          <a:xfrm>
            <a:off x="104143" y="26340"/>
            <a:ext cx="268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SMALL GLASS DEWAR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E796FF-B6D2-E4E1-C4AB-6582BA750C29}"/>
              </a:ext>
            </a:extLst>
          </p:cNvPr>
          <p:cNvSpPr txBox="1"/>
          <p:nvPr/>
        </p:nvSpPr>
        <p:spPr>
          <a:xfrm>
            <a:off x="7670800" y="5739682"/>
            <a:ext cx="4485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STIBiasE</a:t>
            </a:r>
            <a:r>
              <a:rPr lang="en-US" dirty="0"/>
              <a:t>  = 11  (STI bias tee box)</a:t>
            </a:r>
          </a:p>
          <a:p>
            <a:pPr algn="r"/>
            <a:r>
              <a:rPr lang="en-US" dirty="0" err="1"/>
              <a:t>STOBiasE</a:t>
            </a:r>
            <a:r>
              <a:rPr lang="en-US" dirty="0"/>
              <a:t>= 24 ( STO bias tee box)</a:t>
            </a:r>
          </a:p>
          <a:p>
            <a:pPr algn="r"/>
            <a:r>
              <a:rPr lang="en-US" dirty="0"/>
              <a:t> </a:t>
            </a:r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C_close</a:t>
            </a:r>
            <a:r>
              <a:rPr lang="en-US" dirty="0"/>
              <a:t> = ax</a:t>
            </a:r>
          </a:p>
          <a:p>
            <a:pPr algn="r"/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C_open</a:t>
            </a:r>
            <a:r>
              <a:rPr lang="en-US" dirty="0"/>
              <a:t> = ay  </a:t>
            </a:r>
          </a:p>
          <a:p>
            <a:pPr algn="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BED5C2-6A3E-3E84-980A-6B4724F12F7D}"/>
              </a:ext>
            </a:extLst>
          </p:cNvPr>
          <p:cNvSpPr txBox="1"/>
          <p:nvPr/>
        </p:nvSpPr>
        <p:spPr>
          <a:xfrm>
            <a:off x="4203668" y="4549819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 3,4=Vee, 10=Vee, Aux 1,2=</a:t>
            </a:r>
            <a:r>
              <a:rPr lang="en-US" dirty="0" err="1"/>
              <a:t>Vdd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0469EE-DBC4-3BA6-A0D2-B839862DF23D}"/>
              </a:ext>
            </a:extLst>
          </p:cNvPr>
          <p:cNvSpPr txBox="1"/>
          <p:nvPr/>
        </p:nvSpPr>
        <p:spPr>
          <a:xfrm>
            <a:off x="7785952" y="6528307"/>
            <a:ext cx="1669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FFFF00"/>
                </a:highlight>
              </a:rPr>
              <a:t>* Short to ground</a:t>
            </a:r>
          </a:p>
        </p:txBody>
      </p:sp>
    </p:spTree>
    <p:extLst>
      <p:ext uri="{BB962C8B-B14F-4D97-AF65-F5344CB8AC3E}">
        <p14:creationId xmlns:p14="http://schemas.microsoft.com/office/powerpoint/2010/main" val="83841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7CA8B1-7694-61B8-9205-9420197D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4818"/>
              </p:ext>
            </p:extLst>
          </p:nvPr>
        </p:nvGraphicFramePr>
        <p:xfrm>
          <a:off x="2032000" y="719666"/>
          <a:ext cx="8127999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654968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5026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173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Emitter Side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Breakout Box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DAC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8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6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7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B2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(open)/23 (close)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8173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61EC84-DFB8-2151-2FEF-8500164A0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09228"/>
              </p:ext>
            </p:extLst>
          </p:nvPr>
        </p:nvGraphicFramePr>
        <p:xfrm>
          <a:off x="2032000" y="3641614"/>
          <a:ext cx="8127999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654968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5026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1737447"/>
                    </a:ext>
                  </a:extLst>
                </a:gridCol>
              </a:tblGrid>
              <a:tr h="286561">
                <a:tc>
                  <a:txBody>
                    <a:bodyPr/>
                    <a:lstStyle/>
                    <a:p>
                      <a:r>
                        <a:rPr lang="en-US" b="1" dirty="0"/>
                        <a:t>Collector Side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Breakout Box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DAC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8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6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7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(open)/21 (close)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8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38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7DAA-2F37-1A52-A589-2FC16E02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8A0E-A6F7-68F1-7ADF-263DAFC0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Grounding</a:t>
            </a:r>
          </a:p>
          <a:p>
            <a:pPr lvl="1"/>
            <a:r>
              <a:rPr lang="en-US" dirty="0"/>
              <a:t>Nice to have a table top rack so instruments (i.e. metal surfaces) aren’t touching each other</a:t>
            </a:r>
          </a:p>
          <a:p>
            <a:pPr lvl="1"/>
            <a:r>
              <a:rPr lang="en-US" dirty="0"/>
              <a:t>Earth ground </a:t>
            </a:r>
          </a:p>
          <a:p>
            <a:pPr lvl="1"/>
            <a:r>
              <a:rPr lang="en-US" dirty="0"/>
              <a:t>USB not great, find </a:t>
            </a:r>
            <a:r>
              <a:rPr lang="en-US" dirty="0" err="1"/>
              <a:t>usb</a:t>
            </a:r>
            <a:r>
              <a:rPr lang="en-US" dirty="0"/>
              <a:t> to ethernet connector (cat) </a:t>
            </a:r>
          </a:p>
          <a:p>
            <a:r>
              <a:rPr lang="en-US" dirty="0"/>
              <a:t>Insulator </a:t>
            </a:r>
          </a:p>
          <a:p>
            <a:pPr lvl="1"/>
            <a:r>
              <a:rPr lang="en-US" dirty="0"/>
              <a:t>charging</a:t>
            </a:r>
          </a:p>
          <a:p>
            <a:pPr lvl="1"/>
            <a:r>
              <a:rPr lang="en-US" dirty="0"/>
              <a:t>Defects, tunneling, </a:t>
            </a:r>
          </a:p>
          <a:p>
            <a:pPr lvl="1"/>
            <a:r>
              <a:rPr lang="en-US" dirty="0"/>
              <a:t>How this ties into large voltages  </a:t>
            </a:r>
          </a:p>
          <a:p>
            <a:r>
              <a:rPr lang="en-US" dirty="0"/>
              <a:t>Think about using much smaller voltages, see how it looks like in walk on spheres calculation</a:t>
            </a:r>
          </a:p>
        </p:txBody>
      </p:sp>
    </p:spTree>
    <p:extLst>
      <p:ext uri="{BB962C8B-B14F-4D97-AF65-F5344CB8AC3E}">
        <p14:creationId xmlns:p14="http://schemas.microsoft.com/office/powerpoint/2010/main" val="398689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46A18F-56A6-3E1F-B3E0-65F70E8F53A8}"/>
              </a:ext>
            </a:extLst>
          </p:cNvPr>
          <p:cNvSpPr/>
          <p:nvPr/>
        </p:nvSpPr>
        <p:spPr>
          <a:xfrm>
            <a:off x="3873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FB28C8-CF1C-9BDD-1C55-1B673B50A7D0}"/>
              </a:ext>
            </a:extLst>
          </p:cNvPr>
          <p:cNvSpPr/>
          <p:nvPr/>
        </p:nvSpPr>
        <p:spPr>
          <a:xfrm>
            <a:off x="4584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A3BA78-56C2-F192-D969-3F1044FC5BFC}"/>
              </a:ext>
            </a:extLst>
          </p:cNvPr>
          <p:cNvSpPr/>
          <p:nvPr/>
        </p:nvSpPr>
        <p:spPr>
          <a:xfrm>
            <a:off x="5295900" y="571501"/>
            <a:ext cx="424615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FB21A-DF21-F1E9-AF67-A1BF4805C81A}"/>
              </a:ext>
            </a:extLst>
          </p:cNvPr>
          <p:cNvSpPr/>
          <p:nvPr/>
        </p:nvSpPr>
        <p:spPr>
          <a:xfrm>
            <a:off x="60071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50BE3-0855-E87D-8C27-54E0E1827C1A}"/>
              </a:ext>
            </a:extLst>
          </p:cNvPr>
          <p:cNvSpPr/>
          <p:nvPr/>
        </p:nvSpPr>
        <p:spPr>
          <a:xfrm>
            <a:off x="6718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29B8-59F0-BCDE-4A7A-08F539374242}"/>
              </a:ext>
            </a:extLst>
          </p:cNvPr>
          <p:cNvSpPr/>
          <p:nvPr/>
        </p:nvSpPr>
        <p:spPr>
          <a:xfrm>
            <a:off x="7429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A29324-227D-CE00-879E-253419DB7FF5}"/>
              </a:ext>
            </a:extLst>
          </p:cNvPr>
          <p:cNvSpPr/>
          <p:nvPr/>
        </p:nvSpPr>
        <p:spPr>
          <a:xfrm>
            <a:off x="3162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CA490-C29E-4DBF-0ACF-D7AF1CD3F1AA}"/>
              </a:ext>
            </a:extLst>
          </p:cNvPr>
          <p:cNvSpPr/>
          <p:nvPr/>
        </p:nvSpPr>
        <p:spPr>
          <a:xfrm>
            <a:off x="8140700" y="571501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24087-58B9-8764-C46D-1F9401874CE3}"/>
              </a:ext>
            </a:extLst>
          </p:cNvPr>
          <p:cNvSpPr/>
          <p:nvPr/>
        </p:nvSpPr>
        <p:spPr>
          <a:xfrm>
            <a:off x="3962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51181-2DFB-AFDE-3975-F4BE6272F50C}"/>
              </a:ext>
            </a:extLst>
          </p:cNvPr>
          <p:cNvSpPr/>
          <p:nvPr/>
        </p:nvSpPr>
        <p:spPr>
          <a:xfrm>
            <a:off x="46736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D38FB-F537-BF95-B77D-220C307160F8}"/>
              </a:ext>
            </a:extLst>
          </p:cNvPr>
          <p:cNvSpPr/>
          <p:nvPr/>
        </p:nvSpPr>
        <p:spPr>
          <a:xfrm>
            <a:off x="53848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13FAAB-0755-E1BF-9418-BD274DA6E407}"/>
              </a:ext>
            </a:extLst>
          </p:cNvPr>
          <p:cNvSpPr/>
          <p:nvPr/>
        </p:nvSpPr>
        <p:spPr>
          <a:xfrm>
            <a:off x="60960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B33ED-AA84-CB81-98CE-E7B6947B3FA7}"/>
              </a:ext>
            </a:extLst>
          </p:cNvPr>
          <p:cNvSpPr/>
          <p:nvPr/>
        </p:nvSpPr>
        <p:spPr>
          <a:xfrm>
            <a:off x="6807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4B7A9B-5303-1740-8C42-81E3C6F16EAC}"/>
              </a:ext>
            </a:extLst>
          </p:cNvPr>
          <p:cNvSpPr/>
          <p:nvPr/>
        </p:nvSpPr>
        <p:spPr>
          <a:xfrm>
            <a:off x="7518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35D10-DE2D-E6D3-4180-95177CBF0BB4}"/>
              </a:ext>
            </a:extLst>
          </p:cNvPr>
          <p:cNvSpPr/>
          <p:nvPr/>
        </p:nvSpPr>
        <p:spPr>
          <a:xfrm>
            <a:off x="3251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B91F7-E687-AAD8-AA23-6D3E8EF7FD04}"/>
              </a:ext>
            </a:extLst>
          </p:cNvPr>
          <p:cNvSpPr/>
          <p:nvPr/>
        </p:nvSpPr>
        <p:spPr>
          <a:xfrm>
            <a:off x="82296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E5FC02-00C9-95F6-75CF-8DDC4F4F2AF1}"/>
              </a:ext>
            </a:extLst>
          </p:cNvPr>
          <p:cNvGrpSpPr/>
          <p:nvPr/>
        </p:nvGrpSpPr>
        <p:grpSpPr>
          <a:xfrm rot="5400000">
            <a:off x="413288" y="3307243"/>
            <a:ext cx="4054057" cy="313073"/>
            <a:chOff x="1034215" y="2133601"/>
            <a:chExt cx="5403015" cy="4191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254E5C-BBB2-5177-6FA6-3A8D7BC993CB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051B9-F27B-4ED2-5B2C-4BE88698023E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AD5F0D-CB57-D59B-5502-E4857248F2F1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246A56-B627-B10B-9A08-EF7C76212F2D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77414A-0CE3-C06D-27AD-0ECFDF0E7713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994F0B-7F87-B28B-B4D7-AF66D50386EC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44F9D-E613-7CF8-8CBB-E1F8A56D9B00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760614-7D16-1E43-8088-FD0208D4FF50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D96DB3-A44F-3941-A3FA-9C0890745CA1}"/>
              </a:ext>
            </a:extLst>
          </p:cNvPr>
          <p:cNvGrpSpPr/>
          <p:nvPr/>
        </p:nvGrpSpPr>
        <p:grpSpPr>
          <a:xfrm rot="5400000">
            <a:off x="7235407" y="3218493"/>
            <a:ext cx="4054057" cy="313073"/>
            <a:chOff x="1034215" y="2133601"/>
            <a:chExt cx="5403015" cy="4191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43CD9A-E473-D645-F2C6-EA612DF16D7E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BFE881-4086-0912-FB71-FF62B3541EEF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391D59-9ADE-5A3A-5C3E-59BC58241796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65723-F3A5-0BCE-1C2A-00AF57F09EE0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559ACB-D6A3-DA41-841A-3EAB0F78A3C7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C8BB1-F54A-0B1F-4F7F-63455903E5DD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38A7A5-A645-4994-2ED6-E509C50AE6AC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4BB029-8C4A-7760-F2B4-18E7E54DFE07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D051D-AAD8-B25F-A53F-BD7A4EDBF69E}"/>
              </a:ext>
            </a:extLst>
          </p:cNvPr>
          <p:cNvSpPr txBox="1"/>
          <p:nvPr/>
        </p:nvSpPr>
        <p:spPr>
          <a:xfrm>
            <a:off x="3136903" y="977066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          2           B2          4           B3	6          18       		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A991-6DC8-6051-48F4-41292356968D}"/>
              </a:ext>
            </a:extLst>
          </p:cNvPr>
          <p:cNvSpPr txBox="1"/>
          <p:nvPr/>
        </p:nvSpPr>
        <p:spPr>
          <a:xfrm>
            <a:off x="3225925" y="5404401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           8          20         10                       11         12               		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188AC-43CA-20FA-CCE8-4B001BC0C81D}"/>
              </a:ext>
            </a:extLst>
          </p:cNvPr>
          <p:cNvSpPr txBox="1"/>
          <p:nvPr/>
        </p:nvSpPr>
        <p:spPr>
          <a:xfrm>
            <a:off x="3146010" y="239520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dirty="0">
                <a:solidFill>
                  <a:srgbClr val="FF0000"/>
                </a:solidFill>
              </a:rPr>
              <a:t>IDC-                   IDC+</a:t>
            </a:r>
            <a:r>
              <a:rPr lang="en-US" dirty="0"/>
              <a:t>			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F5267-6030-9F90-6558-A08F12C7D21A}"/>
              </a:ext>
            </a:extLst>
          </p:cNvPr>
          <p:cNvSpPr txBox="1"/>
          <p:nvPr/>
        </p:nvSpPr>
        <p:spPr>
          <a:xfrm>
            <a:off x="4584699" y="6176965"/>
            <a:ext cx="528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 </a:t>
            </a:r>
            <a:r>
              <a:rPr lang="en-US" dirty="0">
                <a:solidFill>
                  <a:srgbClr val="FF0000"/>
                </a:solidFill>
              </a:rPr>
              <a:t>IDC-                                  IDC+</a:t>
            </a:r>
            <a:r>
              <a:rPr lang="en-US" dirty="0"/>
              <a:t>			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0DDA59-47DA-96FE-AFAE-23E66737628F}"/>
              </a:ext>
            </a:extLst>
          </p:cNvPr>
          <p:cNvSpPr txBox="1"/>
          <p:nvPr/>
        </p:nvSpPr>
        <p:spPr>
          <a:xfrm>
            <a:off x="2663407" y="1904740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36223-0CDE-C763-8732-6B71FA4411DE}"/>
              </a:ext>
            </a:extLst>
          </p:cNvPr>
          <p:cNvSpPr txBox="1"/>
          <p:nvPr/>
        </p:nvSpPr>
        <p:spPr>
          <a:xfrm>
            <a:off x="8193655" y="1299766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5867C-4F2B-F64A-4F4B-053203657387}"/>
              </a:ext>
            </a:extLst>
          </p:cNvPr>
          <p:cNvSpPr txBox="1"/>
          <p:nvPr/>
        </p:nvSpPr>
        <p:spPr>
          <a:xfrm>
            <a:off x="9526317" y="1264134"/>
            <a:ext cx="2207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</a:t>
            </a:r>
          </a:p>
          <a:p>
            <a:endParaRPr lang="en-US" dirty="0"/>
          </a:p>
          <a:p>
            <a:r>
              <a:rPr lang="en-US" dirty="0"/>
              <a:t>7</a:t>
            </a:r>
          </a:p>
          <a:p>
            <a:endParaRPr lang="en-US" dirty="0"/>
          </a:p>
          <a:p>
            <a:r>
              <a:rPr lang="en-US" dirty="0"/>
              <a:t>B5</a:t>
            </a:r>
          </a:p>
          <a:p>
            <a:endParaRPr lang="en-US" dirty="0"/>
          </a:p>
          <a:p>
            <a:r>
              <a:rPr lang="en-US" dirty="0"/>
              <a:t>21</a:t>
            </a:r>
          </a:p>
          <a:p>
            <a:endParaRPr lang="en-US" dirty="0"/>
          </a:p>
          <a:p>
            <a:r>
              <a:rPr lang="en-US" dirty="0"/>
              <a:t>B6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endParaRPr lang="en-US" dirty="0"/>
          </a:p>
          <a:p>
            <a:r>
              <a:rPr lang="en-US" dirty="0"/>
              <a:t>23</a:t>
            </a:r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06F266-7A01-5744-9437-CBD50A1E4612}"/>
              </a:ext>
            </a:extLst>
          </p:cNvPr>
          <p:cNvSpPr txBox="1"/>
          <p:nvPr/>
        </p:nvSpPr>
        <p:spPr>
          <a:xfrm>
            <a:off x="1321433" y="1348001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19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5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A2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A1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B6E8DC-60A8-157A-FAE6-9080B8AA5521}"/>
              </a:ext>
            </a:extLst>
          </p:cNvPr>
          <p:cNvSpPr txBox="1"/>
          <p:nvPr/>
        </p:nvSpPr>
        <p:spPr>
          <a:xfrm>
            <a:off x="9526324" y="242766"/>
            <a:ext cx="1228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Emitter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09814-8233-60F9-F849-9688132D266F}"/>
              </a:ext>
            </a:extLst>
          </p:cNvPr>
          <p:cNvSpPr txBox="1"/>
          <p:nvPr/>
        </p:nvSpPr>
        <p:spPr>
          <a:xfrm>
            <a:off x="10034981" y="871170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F476E-9695-1579-9290-DEBFF602063D}"/>
              </a:ext>
            </a:extLst>
          </p:cNvPr>
          <p:cNvSpPr txBox="1"/>
          <p:nvPr/>
        </p:nvSpPr>
        <p:spPr>
          <a:xfrm>
            <a:off x="1446540" y="871853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48B5D2-D522-E12D-4EC9-4A0331B97853}"/>
              </a:ext>
            </a:extLst>
          </p:cNvPr>
          <p:cNvSpPr txBox="1"/>
          <p:nvPr/>
        </p:nvSpPr>
        <p:spPr>
          <a:xfrm>
            <a:off x="798728" y="933889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81AB07-17F0-53A1-3A3A-59B745C0091C}"/>
              </a:ext>
            </a:extLst>
          </p:cNvPr>
          <p:cNvSpPr txBox="1"/>
          <p:nvPr/>
        </p:nvSpPr>
        <p:spPr>
          <a:xfrm>
            <a:off x="9141420" y="761010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A44DC-882D-1D8F-AF51-2ECEF249B540}"/>
              </a:ext>
            </a:extLst>
          </p:cNvPr>
          <p:cNvSpPr txBox="1"/>
          <p:nvPr/>
        </p:nvSpPr>
        <p:spPr>
          <a:xfrm>
            <a:off x="1168098" y="376016"/>
            <a:ext cx="170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Collector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2F2D1-1F93-2858-CCB9-6A3603B1EB63}"/>
              </a:ext>
            </a:extLst>
          </p:cNvPr>
          <p:cNvSpPr txBox="1"/>
          <p:nvPr/>
        </p:nvSpPr>
        <p:spPr>
          <a:xfrm>
            <a:off x="4554711" y="1264082"/>
            <a:ext cx="216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	           8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952F-FDE3-0977-7C48-77A1F0B715D9}"/>
              </a:ext>
            </a:extLst>
          </p:cNvPr>
          <p:cNvSpPr txBox="1"/>
          <p:nvPr/>
        </p:nvSpPr>
        <p:spPr>
          <a:xfrm>
            <a:off x="3975875" y="2444561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14, 16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3F35-E1BE-4EB7-E630-B306BC4C020A}"/>
              </a:ext>
            </a:extLst>
          </p:cNvPr>
          <p:cNvSpPr/>
          <p:nvPr/>
        </p:nvSpPr>
        <p:spPr>
          <a:xfrm>
            <a:off x="4298115" y="3267513"/>
            <a:ext cx="1086685" cy="927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C3B4B-2CDE-5A4A-BF94-EE1F6445693D}"/>
              </a:ext>
            </a:extLst>
          </p:cNvPr>
          <p:cNvCxnSpPr/>
          <p:nvPr/>
        </p:nvCxnSpPr>
        <p:spPr>
          <a:xfrm flipV="1">
            <a:off x="4298115" y="282262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18EA7-1EDA-C618-0191-23ACB6650403}"/>
              </a:ext>
            </a:extLst>
          </p:cNvPr>
          <p:cNvCxnSpPr/>
          <p:nvPr/>
        </p:nvCxnSpPr>
        <p:spPr>
          <a:xfrm flipV="1">
            <a:off x="5384800" y="281521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468BB3-142E-54E1-6877-1F16AEC38D8B}"/>
              </a:ext>
            </a:extLst>
          </p:cNvPr>
          <p:cNvSpPr txBox="1"/>
          <p:nvPr/>
        </p:nvSpPr>
        <p:spPr>
          <a:xfrm>
            <a:off x="35458" y="5886387"/>
            <a:ext cx="6771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STIBiasC</a:t>
            </a:r>
            <a:r>
              <a:rPr lang="en-US" dirty="0"/>
              <a:t>  = 2 (STI bias tee box)</a:t>
            </a:r>
          </a:p>
          <a:p>
            <a:r>
              <a:rPr lang="en-US" dirty="0" err="1"/>
              <a:t>STOBiasC</a:t>
            </a:r>
            <a:r>
              <a:rPr lang="en-US" dirty="0"/>
              <a:t> = 22 ( STO bias tee box)</a:t>
            </a:r>
          </a:p>
          <a:p>
            <a:r>
              <a:rPr lang="en-US" dirty="0"/>
              <a:t>Filament top plate DAC =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E5A285-8E9D-1377-F645-830EB876F87C}"/>
              </a:ext>
            </a:extLst>
          </p:cNvPr>
          <p:cNvSpPr txBox="1"/>
          <p:nvPr/>
        </p:nvSpPr>
        <p:spPr>
          <a:xfrm>
            <a:off x="4992170" y="2464454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15,17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FE8E3-E1A3-4895-8585-DB71816B711A}"/>
              </a:ext>
            </a:extLst>
          </p:cNvPr>
          <p:cNvCxnSpPr>
            <a:cxnSpLocks/>
          </p:cNvCxnSpPr>
          <p:nvPr/>
        </p:nvCxnSpPr>
        <p:spPr>
          <a:xfrm flipV="1">
            <a:off x="6257507" y="2936776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7DA571-72DA-1D97-DB7D-290855F5E667}"/>
              </a:ext>
            </a:extLst>
          </p:cNvPr>
          <p:cNvCxnSpPr>
            <a:cxnSpLocks/>
          </p:cNvCxnSpPr>
          <p:nvPr/>
        </p:nvCxnSpPr>
        <p:spPr>
          <a:xfrm flipV="1">
            <a:off x="7556500" y="2920267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947C84-3433-012B-5A2A-CC7CD67ED071}"/>
              </a:ext>
            </a:extLst>
          </p:cNvPr>
          <p:cNvCxnSpPr>
            <a:cxnSpLocks/>
          </p:cNvCxnSpPr>
          <p:nvPr/>
        </p:nvCxnSpPr>
        <p:spPr>
          <a:xfrm>
            <a:off x="6257507" y="3654224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0E34FC-5BEC-E7DB-E058-549041E4555A}"/>
              </a:ext>
            </a:extLst>
          </p:cNvPr>
          <p:cNvCxnSpPr>
            <a:cxnSpLocks/>
          </p:cNvCxnSpPr>
          <p:nvPr/>
        </p:nvCxnSpPr>
        <p:spPr>
          <a:xfrm>
            <a:off x="6219407" y="4104933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72F5F2-3503-1689-F9E8-0EAF6FCCC962}"/>
              </a:ext>
            </a:extLst>
          </p:cNvPr>
          <p:cNvSpPr txBox="1"/>
          <p:nvPr/>
        </p:nvSpPr>
        <p:spPr>
          <a:xfrm>
            <a:off x="6757836" y="4079568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2D1685-CD60-5ED3-7552-84A198E58E18}"/>
              </a:ext>
            </a:extLst>
          </p:cNvPr>
          <p:cNvSpPr txBox="1"/>
          <p:nvPr/>
        </p:nvSpPr>
        <p:spPr>
          <a:xfrm>
            <a:off x="6133374" y="2517108"/>
            <a:ext cx="5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BD7B68-9356-58BB-9F64-63A2B118A252}"/>
              </a:ext>
            </a:extLst>
          </p:cNvPr>
          <p:cNvSpPr txBox="1"/>
          <p:nvPr/>
        </p:nvSpPr>
        <p:spPr>
          <a:xfrm>
            <a:off x="7398711" y="2517108"/>
            <a:ext cx="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C5A6-130D-B8E5-3320-046C9647C5A7}"/>
              </a:ext>
            </a:extLst>
          </p:cNvPr>
          <p:cNvSpPr txBox="1"/>
          <p:nvPr/>
        </p:nvSpPr>
        <p:spPr>
          <a:xfrm>
            <a:off x="3879015" y="4206607"/>
            <a:ext cx="203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*when connecting do 14 with 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E9B9B-AD3A-5BF2-C640-172A50835C57}"/>
              </a:ext>
            </a:extLst>
          </p:cNvPr>
          <p:cNvSpPr txBox="1"/>
          <p:nvPr/>
        </p:nvSpPr>
        <p:spPr>
          <a:xfrm>
            <a:off x="4932311" y="1924349"/>
            <a:ext cx="265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0000"/>
                </a:solidFill>
              </a:rPr>
              <a:t>BIG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chemeClr val="accent4"/>
                </a:solidFill>
              </a:rPr>
              <a:t>GL</a:t>
            </a:r>
            <a:r>
              <a:rPr lang="en-US" sz="2000" b="1" i="1" u="sng" dirty="0">
                <a:solidFill>
                  <a:schemeClr val="accent6"/>
                </a:solidFill>
              </a:rPr>
              <a:t>ASS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rgbClr val="0070C0"/>
                </a:solidFill>
              </a:rPr>
              <a:t>DEW</a:t>
            </a:r>
            <a:r>
              <a:rPr lang="en-US" sz="2000" b="1" i="1" u="sng" dirty="0">
                <a:solidFill>
                  <a:srgbClr val="7030A0"/>
                </a:solidFill>
              </a:rPr>
              <a:t>AR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D8529A-6A45-CE3F-3050-331B38E4B658}"/>
              </a:ext>
            </a:extLst>
          </p:cNvPr>
          <p:cNvSpPr txBox="1"/>
          <p:nvPr/>
        </p:nvSpPr>
        <p:spPr>
          <a:xfrm>
            <a:off x="4202648" y="4577597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 3,4=Vee, 10=Vee, Aux 1,2=</a:t>
            </a:r>
            <a:r>
              <a:rPr lang="en-US" dirty="0" err="1"/>
              <a:t>Vdd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C89D17-099C-4085-DD12-BBC2BF6019A9}"/>
              </a:ext>
            </a:extLst>
          </p:cNvPr>
          <p:cNvSpPr txBox="1"/>
          <p:nvPr/>
        </p:nvSpPr>
        <p:spPr>
          <a:xfrm>
            <a:off x="7670800" y="5739682"/>
            <a:ext cx="4485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STIBiasE</a:t>
            </a:r>
            <a:r>
              <a:rPr lang="en-US" dirty="0"/>
              <a:t>  = 11  (STI bias tee box)</a:t>
            </a:r>
          </a:p>
          <a:p>
            <a:pPr algn="r"/>
            <a:r>
              <a:rPr lang="en-US" dirty="0" err="1"/>
              <a:t>STOBiasE</a:t>
            </a:r>
            <a:r>
              <a:rPr lang="en-US" dirty="0"/>
              <a:t>= 24 ( STO bias tee box)</a:t>
            </a:r>
          </a:p>
          <a:p>
            <a:pPr algn="r"/>
            <a:r>
              <a:rPr lang="en-US" dirty="0"/>
              <a:t> </a:t>
            </a:r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C_close</a:t>
            </a:r>
            <a:r>
              <a:rPr lang="en-US" dirty="0"/>
              <a:t> = ax</a:t>
            </a:r>
          </a:p>
          <a:p>
            <a:pPr algn="r"/>
            <a:r>
              <a:rPr lang="en-US" dirty="0" err="1"/>
              <a:t>doorE</a:t>
            </a:r>
            <a:r>
              <a:rPr lang="en-US" dirty="0"/>
              <a:t>/</a:t>
            </a:r>
            <a:r>
              <a:rPr lang="en-US" dirty="0" err="1"/>
              <a:t>C_open</a:t>
            </a:r>
            <a:r>
              <a:rPr lang="en-US" dirty="0"/>
              <a:t> = ay  </a:t>
            </a:r>
          </a:p>
          <a:p>
            <a:pPr algn="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CC9F3D-62FE-3BFF-4513-8CEC05C3F8DA}"/>
              </a:ext>
            </a:extLst>
          </p:cNvPr>
          <p:cNvSpPr txBox="1"/>
          <p:nvPr/>
        </p:nvSpPr>
        <p:spPr>
          <a:xfrm>
            <a:off x="179596" y="1377481"/>
            <a:ext cx="15905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sz="1700" dirty="0"/>
              <a:t>3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20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18</a:t>
            </a:r>
          </a:p>
          <a:p>
            <a:pPr algn="r"/>
            <a:endParaRPr lang="en-US" dirty="0"/>
          </a:p>
          <a:p>
            <a:pPr algn="r"/>
            <a:r>
              <a:rPr lang="en-US" sz="1400" dirty="0"/>
              <a:t>13(</a:t>
            </a:r>
            <a:r>
              <a:rPr lang="en-US" sz="1400" dirty="0" err="1"/>
              <a:t>open,ay</a:t>
            </a:r>
            <a:r>
              <a:rPr lang="en-US" sz="1400" dirty="0"/>
              <a:t>)/21</a:t>
            </a:r>
          </a:p>
          <a:p>
            <a:pPr algn="r"/>
            <a:r>
              <a:rPr lang="en-US" sz="1400" dirty="0"/>
              <a:t>(</a:t>
            </a:r>
            <a:r>
              <a:rPr lang="en-US" sz="1400" dirty="0" err="1"/>
              <a:t>close,ax</a:t>
            </a:r>
            <a:r>
              <a:rPr lang="en-US" sz="1400" dirty="0"/>
              <a:t>)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3</a:t>
            </a:r>
            <a:r>
              <a:rPr lang="en-US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F86E9-1358-9BDD-2776-D7010AB94446}"/>
              </a:ext>
            </a:extLst>
          </p:cNvPr>
          <p:cNvSpPr txBox="1"/>
          <p:nvPr/>
        </p:nvSpPr>
        <p:spPr>
          <a:xfrm>
            <a:off x="10089720" y="1270216"/>
            <a:ext cx="211545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16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sz="1500" dirty="0"/>
              <a:t>15(</a:t>
            </a:r>
            <a:r>
              <a:rPr lang="en-US" sz="1500" dirty="0" err="1"/>
              <a:t>open,ay</a:t>
            </a:r>
            <a:r>
              <a:rPr lang="en-US" sz="1500" dirty="0"/>
              <a:t>)/23(</a:t>
            </a:r>
            <a:r>
              <a:rPr lang="en-US" sz="1500" dirty="0" err="1"/>
              <a:t>close,ax</a:t>
            </a:r>
            <a:r>
              <a:rPr lang="en-US" sz="1500" dirty="0"/>
              <a:t>)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771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46A18F-56A6-3E1F-B3E0-65F70E8F53A8}"/>
              </a:ext>
            </a:extLst>
          </p:cNvPr>
          <p:cNvSpPr/>
          <p:nvPr/>
        </p:nvSpPr>
        <p:spPr>
          <a:xfrm>
            <a:off x="3873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FB28C8-CF1C-9BDD-1C55-1B673B50A7D0}"/>
              </a:ext>
            </a:extLst>
          </p:cNvPr>
          <p:cNvSpPr/>
          <p:nvPr/>
        </p:nvSpPr>
        <p:spPr>
          <a:xfrm>
            <a:off x="4584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A3BA78-56C2-F192-D969-3F1044FC5BFC}"/>
              </a:ext>
            </a:extLst>
          </p:cNvPr>
          <p:cNvSpPr/>
          <p:nvPr/>
        </p:nvSpPr>
        <p:spPr>
          <a:xfrm>
            <a:off x="5295900" y="571501"/>
            <a:ext cx="424615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FB21A-DF21-F1E9-AF67-A1BF4805C81A}"/>
              </a:ext>
            </a:extLst>
          </p:cNvPr>
          <p:cNvSpPr/>
          <p:nvPr/>
        </p:nvSpPr>
        <p:spPr>
          <a:xfrm>
            <a:off x="60071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50BE3-0855-E87D-8C27-54E0E1827C1A}"/>
              </a:ext>
            </a:extLst>
          </p:cNvPr>
          <p:cNvSpPr/>
          <p:nvPr/>
        </p:nvSpPr>
        <p:spPr>
          <a:xfrm>
            <a:off x="6718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29B8-59F0-BCDE-4A7A-08F539374242}"/>
              </a:ext>
            </a:extLst>
          </p:cNvPr>
          <p:cNvSpPr/>
          <p:nvPr/>
        </p:nvSpPr>
        <p:spPr>
          <a:xfrm>
            <a:off x="7429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A29324-227D-CE00-879E-253419DB7FF5}"/>
              </a:ext>
            </a:extLst>
          </p:cNvPr>
          <p:cNvSpPr/>
          <p:nvPr/>
        </p:nvSpPr>
        <p:spPr>
          <a:xfrm>
            <a:off x="3162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CA490-C29E-4DBF-0ACF-D7AF1CD3F1AA}"/>
              </a:ext>
            </a:extLst>
          </p:cNvPr>
          <p:cNvSpPr/>
          <p:nvPr/>
        </p:nvSpPr>
        <p:spPr>
          <a:xfrm>
            <a:off x="8140700" y="571501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24087-58B9-8764-C46D-1F9401874CE3}"/>
              </a:ext>
            </a:extLst>
          </p:cNvPr>
          <p:cNvSpPr/>
          <p:nvPr/>
        </p:nvSpPr>
        <p:spPr>
          <a:xfrm>
            <a:off x="3962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51181-2DFB-AFDE-3975-F4BE6272F50C}"/>
              </a:ext>
            </a:extLst>
          </p:cNvPr>
          <p:cNvSpPr/>
          <p:nvPr/>
        </p:nvSpPr>
        <p:spPr>
          <a:xfrm>
            <a:off x="46736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D38FB-F537-BF95-B77D-220C307160F8}"/>
              </a:ext>
            </a:extLst>
          </p:cNvPr>
          <p:cNvSpPr/>
          <p:nvPr/>
        </p:nvSpPr>
        <p:spPr>
          <a:xfrm>
            <a:off x="53848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13FAAB-0755-E1BF-9418-BD274DA6E407}"/>
              </a:ext>
            </a:extLst>
          </p:cNvPr>
          <p:cNvSpPr/>
          <p:nvPr/>
        </p:nvSpPr>
        <p:spPr>
          <a:xfrm>
            <a:off x="60960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B33ED-AA84-CB81-98CE-E7B6947B3FA7}"/>
              </a:ext>
            </a:extLst>
          </p:cNvPr>
          <p:cNvSpPr/>
          <p:nvPr/>
        </p:nvSpPr>
        <p:spPr>
          <a:xfrm>
            <a:off x="6807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4B7A9B-5303-1740-8C42-81E3C6F16EAC}"/>
              </a:ext>
            </a:extLst>
          </p:cNvPr>
          <p:cNvSpPr/>
          <p:nvPr/>
        </p:nvSpPr>
        <p:spPr>
          <a:xfrm>
            <a:off x="7518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35D10-DE2D-E6D3-4180-95177CBF0BB4}"/>
              </a:ext>
            </a:extLst>
          </p:cNvPr>
          <p:cNvSpPr/>
          <p:nvPr/>
        </p:nvSpPr>
        <p:spPr>
          <a:xfrm>
            <a:off x="3251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B91F7-E687-AAD8-AA23-6D3E8EF7FD04}"/>
              </a:ext>
            </a:extLst>
          </p:cNvPr>
          <p:cNvSpPr/>
          <p:nvPr/>
        </p:nvSpPr>
        <p:spPr>
          <a:xfrm>
            <a:off x="82296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E5FC02-00C9-95F6-75CF-8DDC4F4F2AF1}"/>
              </a:ext>
            </a:extLst>
          </p:cNvPr>
          <p:cNvGrpSpPr/>
          <p:nvPr/>
        </p:nvGrpSpPr>
        <p:grpSpPr>
          <a:xfrm rot="5400000">
            <a:off x="413288" y="3307243"/>
            <a:ext cx="4054057" cy="313073"/>
            <a:chOff x="1034215" y="2133601"/>
            <a:chExt cx="5403015" cy="4191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254E5C-BBB2-5177-6FA6-3A8D7BC993CB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051B9-F27B-4ED2-5B2C-4BE88698023E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AD5F0D-CB57-D59B-5502-E4857248F2F1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246A56-B627-B10B-9A08-EF7C76212F2D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77414A-0CE3-C06D-27AD-0ECFDF0E7713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994F0B-7F87-B28B-B4D7-AF66D50386EC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44F9D-E613-7CF8-8CBB-E1F8A56D9B00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760614-7D16-1E43-8088-FD0208D4FF50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D96DB3-A44F-3941-A3FA-9C0890745CA1}"/>
              </a:ext>
            </a:extLst>
          </p:cNvPr>
          <p:cNvGrpSpPr/>
          <p:nvPr/>
        </p:nvGrpSpPr>
        <p:grpSpPr>
          <a:xfrm rot="5400000">
            <a:off x="7235407" y="3218493"/>
            <a:ext cx="4054057" cy="313073"/>
            <a:chOff x="1034215" y="2133601"/>
            <a:chExt cx="5403015" cy="4191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43CD9A-E473-D645-F2C6-EA612DF16D7E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BFE881-4086-0912-FB71-FF62B3541EEF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391D59-9ADE-5A3A-5C3E-59BC58241796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65723-F3A5-0BCE-1C2A-00AF57F09EE0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559ACB-D6A3-DA41-841A-3EAB0F78A3C7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C8BB1-F54A-0B1F-4F7F-63455903E5DD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38A7A5-A645-4994-2ED6-E509C50AE6AC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4BB029-8C4A-7760-F2B4-18E7E54DFE07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D051D-AAD8-B25F-A53F-BD7A4EDBF69E}"/>
              </a:ext>
            </a:extLst>
          </p:cNvPr>
          <p:cNvSpPr txBox="1"/>
          <p:nvPr/>
        </p:nvSpPr>
        <p:spPr>
          <a:xfrm>
            <a:off x="3136903" y="977066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          2           A2          4           B5	6          18       		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A991-6DC8-6051-48F4-41292356968D}"/>
              </a:ext>
            </a:extLst>
          </p:cNvPr>
          <p:cNvSpPr txBox="1"/>
          <p:nvPr/>
        </p:nvSpPr>
        <p:spPr>
          <a:xfrm>
            <a:off x="3225925" y="5404401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           8          20         10                       11         12               		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188AC-43CA-20FA-CCE8-4B001BC0C81D}"/>
              </a:ext>
            </a:extLst>
          </p:cNvPr>
          <p:cNvSpPr txBox="1"/>
          <p:nvPr/>
        </p:nvSpPr>
        <p:spPr>
          <a:xfrm>
            <a:off x="3146010" y="239520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</a:t>
            </a:r>
            <a:r>
              <a:rPr lang="en-US" dirty="0">
                <a:solidFill>
                  <a:srgbClr val="FF0000"/>
                </a:solidFill>
              </a:rPr>
              <a:t>IDC-                   IDC+</a:t>
            </a:r>
            <a:r>
              <a:rPr lang="en-US" dirty="0"/>
              <a:t>			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F5267-6030-9F90-6558-A08F12C7D21A}"/>
              </a:ext>
            </a:extLst>
          </p:cNvPr>
          <p:cNvSpPr txBox="1"/>
          <p:nvPr/>
        </p:nvSpPr>
        <p:spPr>
          <a:xfrm>
            <a:off x="4584699" y="6176965"/>
            <a:ext cx="528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 </a:t>
            </a:r>
            <a:r>
              <a:rPr lang="en-US" dirty="0">
                <a:solidFill>
                  <a:srgbClr val="FF0000"/>
                </a:solidFill>
              </a:rPr>
              <a:t>IDC-                                  IDC+</a:t>
            </a:r>
            <a:r>
              <a:rPr lang="en-US" dirty="0"/>
              <a:t>			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36223-0CDE-C763-8732-6B71FA4411DE}"/>
              </a:ext>
            </a:extLst>
          </p:cNvPr>
          <p:cNvSpPr txBox="1"/>
          <p:nvPr/>
        </p:nvSpPr>
        <p:spPr>
          <a:xfrm>
            <a:off x="8193655" y="1299766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5867C-4F2B-F64A-4F4B-053203657387}"/>
              </a:ext>
            </a:extLst>
          </p:cNvPr>
          <p:cNvSpPr txBox="1"/>
          <p:nvPr/>
        </p:nvSpPr>
        <p:spPr>
          <a:xfrm>
            <a:off x="9535072" y="1264082"/>
            <a:ext cx="561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  <a:p>
            <a:endParaRPr lang="en-US" dirty="0"/>
          </a:p>
          <a:p>
            <a:r>
              <a:rPr lang="en-US" dirty="0"/>
              <a:t>23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endParaRPr lang="en-US" dirty="0"/>
          </a:p>
          <a:p>
            <a:r>
              <a:rPr lang="en-US" dirty="0"/>
              <a:t>B6</a:t>
            </a:r>
          </a:p>
          <a:p>
            <a:endParaRPr lang="en-US" dirty="0"/>
          </a:p>
          <a:p>
            <a:r>
              <a:rPr lang="en-US" dirty="0"/>
              <a:t>21</a:t>
            </a:r>
          </a:p>
          <a:p>
            <a:endParaRPr lang="en-US" dirty="0"/>
          </a:p>
          <a:p>
            <a:r>
              <a:rPr lang="en-US" dirty="0"/>
              <a:t>A3</a:t>
            </a:r>
          </a:p>
          <a:p>
            <a:endParaRPr lang="en-US" dirty="0"/>
          </a:p>
          <a:p>
            <a:r>
              <a:rPr lang="en-US" dirty="0"/>
              <a:t>7</a:t>
            </a:r>
          </a:p>
          <a:p>
            <a:endParaRPr lang="en-US" dirty="0"/>
          </a:p>
          <a:p>
            <a:r>
              <a:rPr lang="en-US" dirty="0"/>
              <a:t>NA</a:t>
            </a:r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B6E8DC-60A8-157A-FAE6-9080B8AA5521}"/>
              </a:ext>
            </a:extLst>
          </p:cNvPr>
          <p:cNvSpPr txBox="1"/>
          <p:nvPr/>
        </p:nvSpPr>
        <p:spPr>
          <a:xfrm>
            <a:off x="9526324" y="242766"/>
            <a:ext cx="1228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Emitter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09814-8233-60F9-F849-9688132D266F}"/>
              </a:ext>
            </a:extLst>
          </p:cNvPr>
          <p:cNvSpPr txBox="1"/>
          <p:nvPr/>
        </p:nvSpPr>
        <p:spPr>
          <a:xfrm>
            <a:off x="10034981" y="871170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F476E-9695-1579-9290-DEBFF602063D}"/>
              </a:ext>
            </a:extLst>
          </p:cNvPr>
          <p:cNvSpPr txBox="1"/>
          <p:nvPr/>
        </p:nvSpPr>
        <p:spPr>
          <a:xfrm>
            <a:off x="1446540" y="871853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48B5D2-D522-E12D-4EC9-4A0331B97853}"/>
              </a:ext>
            </a:extLst>
          </p:cNvPr>
          <p:cNvSpPr txBox="1"/>
          <p:nvPr/>
        </p:nvSpPr>
        <p:spPr>
          <a:xfrm>
            <a:off x="798728" y="933889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81AB07-17F0-53A1-3A3A-59B745C0091C}"/>
              </a:ext>
            </a:extLst>
          </p:cNvPr>
          <p:cNvSpPr txBox="1"/>
          <p:nvPr/>
        </p:nvSpPr>
        <p:spPr>
          <a:xfrm>
            <a:off x="9141420" y="761010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A44DC-882D-1D8F-AF51-2ECEF249B540}"/>
              </a:ext>
            </a:extLst>
          </p:cNvPr>
          <p:cNvSpPr txBox="1"/>
          <p:nvPr/>
        </p:nvSpPr>
        <p:spPr>
          <a:xfrm>
            <a:off x="1168098" y="376016"/>
            <a:ext cx="170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Collector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2F2D1-1F93-2858-CCB9-6A3603B1EB63}"/>
              </a:ext>
            </a:extLst>
          </p:cNvPr>
          <p:cNvSpPr txBox="1"/>
          <p:nvPr/>
        </p:nvSpPr>
        <p:spPr>
          <a:xfrm>
            <a:off x="4554711" y="1264082"/>
            <a:ext cx="216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	           8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952F-FDE3-0977-7C48-77A1F0B715D9}"/>
              </a:ext>
            </a:extLst>
          </p:cNvPr>
          <p:cNvSpPr txBox="1"/>
          <p:nvPr/>
        </p:nvSpPr>
        <p:spPr>
          <a:xfrm>
            <a:off x="3975875" y="2444561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14, 15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3F35-E1BE-4EB7-E630-B306BC4C020A}"/>
              </a:ext>
            </a:extLst>
          </p:cNvPr>
          <p:cNvSpPr/>
          <p:nvPr/>
        </p:nvSpPr>
        <p:spPr>
          <a:xfrm>
            <a:off x="4298115" y="3267513"/>
            <a:ext cx="1086685" cy="927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C3B4B-2CDE-5A4A-BF94-EE1F6445693D}"/>
              </a:ext>
            </a:extLst>
          </p:cNvPr>
          <p:cNvCxnSpPr/>
          <p:nvPr/>
        </p:nvCxnSpPr>
        <p:spPr>
          <a:xfrm flipV="1">
            <a:off x="4298115" y="282262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18EA7-1EDA-C618-0191-23ACB6650403}"/>
              </a:ext>
            </a:extLst>
          </p:cNvPr>
          <p:cNvCxnSpPr/>
          <p:nvPr/>
        </p:nvCxnSpPr>
        <p:spPr>
          <a:xfrm flipV="1">
            <a:off x="5384800" y="281521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E5A285-8E9D-1377-F645-830EB876F87C}"/>
              </a:ext>
            </a:extLst>
          </p:cNvPr>
          <p:cNvSpPr txBox="1"/>
          <p:nvPr/>
        </p:nvSpPr>
        <p:spPr>
          <a:xfrm>
            <a:off x="4992170" y="2464454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16,17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FE8E3-E1A3-4895-8585-DB71816B711A}"/>
              </a:ext>
            </a:extLst>
          </p:cNvPr>
          <p:cNvCxnSpPr>
            <a:cxnSpLocks/>
          </p:cNvCxnSpPr>
          <p:nvPr/>
        </p:nvCxnSpPr>
        <p:spPr>
          <a:xfrm flipV="1">
            <a:off x="6257507" y="2936776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7DA571-72DA-1D97-DB7D-290855F5E667}"/>
              </a:ext>
            </a:extLst>
          </p:cNvPr>
          <p:cNvCxnSpPr>
            <a:cxnSpLocks/>
          </p:cNvCxnSpPr>
          <p:nvPr/>
        </p:nvCxnSpPr>
        <p:spPr>
          <a:xfrm flipV="1">
            <a:off x="7556500" y="2920267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947C84-3433-012B-5A2A-CC7CD67ED071}"/>
              </a:ext>
            </a:extLst>
          </p:cNvPr>
          <p:cNvCxnSpPr>
            <a:cxnSpLocks/>
          </p:cNvCxnSpPr>
          <p:nvPr/>
        </p:nvCxnSpPr>
        <p:spPr>
          <a:xfrm>
            <a:off x="6257507" y="3654224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0E34FC-5BEC-E7DB-E058-549041E4555A}"/>
              </a:ext>
            </a:extLst>
          </p:cNvPr>
          <p:cNvCxnSpPr>
            <a:cxnSpLocks/>
          </p:cNvCxnSpPr>
          <p:nvPr/>
        </p:nvCxnSpPr>
        <p:spPr>
          <a:xfrm>
            <a:off x="6219407" y="4104933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C2D1685-CD60-5ED3-7552-84A198E58E18}"/>
              </a:ext>
            </a:extLst>
          </p:cNvPr>
          <p:cNvSpPr txBox="1"/>
          <p:nvPr/>
        </p:nvSpPr>
        <p:spPr>
          <a:xfrm>
            <a:off x="6133374" y="2517108"/>
            <a:ext cx="5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BD7B68-9356-58BB-9F64-63A2B118A252}"/>
              </a:ext>
            </a:extLst>
          </p:cNvPr>
          <p:cNvSpPr txBox="1"/>
          <p:nvPr/>
        </p:nvSpPr>
        <p:spPr>
          <a:xfrm>
            <a:off x="7398711" y="2517108"/>
            <a:ext cx="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C5A6-130D-B8E5-3320-046C9647C5A7}"/>
              </a:ext>
            </a:extLst>
          </p:cNvPr>
          <p:cNvSpPr txBox="1"/>
          <p:nvPr/>
        </p:nvSpPr>
        <p:spPr>
          <a:xfrm>
            <a:off x="3879015" y="4206607"/>
            <a:ext cx="203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*when connecting do 14 with 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E9B9B-AD3A-5BF2-C640-172A50835C57}"/>
              </a:ext>
            </a:extLst>
          </p:cNvPr>
          <p:cNvSpPr txBox="1"/>
          <p:nvPr/>
        </p:nvSpPr>
        <p:spPr>
          <a:xfrm>
            <a:off x="4681904" y="1953093"/>
            <a:ext cx="265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0000"/>
                </a:solidFill>
              </a:rPr>
              <a:t>BIG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chemeClr val="accent4"/>
                </a:solidFill>
              </a:rPr>
              <a:t>GL</a:t>
            </a:r>
            <a:r>
              <a:rPr lang="en-US" sz="2000" b="1" i="1" u="sng" dirty="0">
                <a:solidFill>
                  <a:schemeClr val="accent6"/>
                </a:solidFill>
              </a:rPr>
              <a:t>ASS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rgbClr val="0070C0"/>
                </a:solidFill>
              </a:rPr>
              <a:t>DEW</a:t>
            </a:r>
            <a:r>
              <a:rPr lang="en-US" sz="2000" b="1" i="1" u="sng" dirty="0">
                <a:solidFill>
                  <a:srgbClr val="7030A0"/>
                </a:solidFill>
              </a:rPr>
              <a:t>AR </a:t>
            </a:r>
            <a:r>
              <a:rPr lang="en-US" sz="2000" b="1" i="1" u="sng" dirty="0">
                <a:highlight>
                  <a:srgbClr val="FFFF00"/>
                </a:highlight>
              </a:rPr>
              <a:t>(RF)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F86E9-1358-9BDD-2776-D7010AB94446}"/>
              </a:ext>
            </a:extLst>
          </p:cNvPr>
          <p:cNvSpPr txBox="1"/>
          <p:nvPr/>
        </p:nvSpPr>
        <p:spPr>
          <a:xfrm>
            <a:off x="10076543" y="1293830"/>
            <a:ext cx="211545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sz="1500" dirty="0"/>
              <a:t>15(</a:t>
            </a:r>
            <a:r>
              <a:rPr lang="en-US" sz="1500" dirty="0" err="1"/>
              <a:t>open,ay</a:t>
            </a:r>
            <a:r>
              <a:rPr lang="en-US" sz="1500" dirty="0"/>
              <a:t>)/23(</a:t>
            </a:r>
            <a:r>
              <a:rPr lang="en-US" sz="1500" dirty="0" err="1"/>
              <a:t>close,ax</a:t>
            </a:r>
            <a:r>
              <a:rPr lang="en-US" sz="1500" dirty="0"/>
              <a:t>)</a:t>
            </a:r>
          </a:p>
          <a:p>
            <a:endParaRPr lang="en-US" dirty="0"/>
          </a:p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16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ED5339-3194-A891-87D8-412903625CA6}"/>
              </a:ext>
            </a:extLst>
          </p:cNvPr>
          <p:cNvSpPr txBox="1"/>
          <p:nvPr/>
        </p:nvSpPr>
        <p:spPr>
          <a:xfrm>
            <a:off x="2644598" y="1922125"/>
            <a:ext cx="889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TF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DOOR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TF</a:t>
            </a:r>
            <a:r>
              <a:rPr lang="en-US" dirty="0"/>
              <a:t>		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E5BD7D-E7FC-D2EE-0F52-56DB6CDBAB2B}"/>
              </a:ext>
            </a:extLst>
          </p:cNvPr>
          <p:cNvSpPr txBox="1"/>
          <p:nvPr/>
        </p:nvSpPr>
        <p:spPr>
          <a:xfrm>
            <a:off x="1335423" y="1386521"/>
            <a:ext cx="889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B1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19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5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endParaRPr lang="en-US" dirty="0"/>
          </a:p>
          <a:p>
            <a:pPr algn="r"/>
            <a:r>
              <a:rPr lang="en-US" dirty="0">
                <a:highlight>
                  <a:srgbClr val="00FF00"/>
                </a:highlight>
              </a:rPr>
              <a:t>NA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DD2B8C-8D37-32A4-8B20-27EDE8CB2844}"/>
              </a:ext>
            </a:extLst>
          </p:cNvPr>
          <p:cNvSpPr txBox="1"/>
          <p:nvPr/>
        </p:nvSpPr>
        <p:spPr>
          <a:xfrm>
            <a:off x="-25287" y="1367738"/>
            <a:ext cx="1590525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sz="1700" dirty="0"/>
              <a:t>3</a:t>
            </a:r>
          </a:p>
          <a:p>
            <a:pPr algn="r"/>
            <a:endParaRPr lang="en-US" sz="1700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open,ay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close,ax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lang="en-US" sz="1700" dirty="0"/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18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20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3</a:t>
            </a:r>
            <a:r>
              <a:rPr lang="en-US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D5DEEE-2EB0-FDA0-70B2-59018D39168F}"/>
              </a:ext>
            </a:extLst>
          </p:cNvPr>
          <p:cNvSpPr txBox="1"/>
          <p:nvPr/>
        </p:nvSpPr>
        <p:spPr>
          <a:xfrm>
            <a:off x="33186" y="6194737"/>
            <a:ext cx="810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STIBiasC</a:t>
            </a:r>
            <a:r>
              <a:rPr lang="en-US" dirty="0"/>
              <a:t>  = 2 (STI bias tee box)</a:t>
            </a:r>
          </a:p>
          <a:p>
            <a:r>
              <a:rPr lang="en-US" dirty="0" err="1"/>
              <a:t>STOBiasC</a:t>
            </a:r>
            <a:r>
              <a:rPr lang="en-US" dirty="0"/>
              <a:t> = 22 ( STO bias tee box)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D6712E-7BA5-11B5-D69F-24B5C7228CEE}"/>
              </a:ext>
            </a:extLst>
          </p:cNvPr>
          <p:cNvSpPr txBox="1"/>
          <p:nvPr/>
        </p:nvSpPr>
        <p:spPr>
          <a:xfrm>
            <a:off x="6290764" y="4076062"/>
            <a:ext cx="158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(DAC=5)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A198D3-FE35-DD70-FF34-04967898EFBA}"/>
              </a:ext>
            </a:extLst>
          </p:cNvPr>
          <p:cNvSpPr txBox="1"/>
          <p:nvPr/>
        </p:nvSpPr>
        <p:spPr>
          <a:xfrm>
            <a:off x="3827755" y="4596462"/>
            <a:ext cx="41387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Aux 3,4=Vee (-5V), 10=E (</a:t>
            </a:r>
            <a:r>
              <a:rPr lang="en-US" sz="1500" dirty="0" err="1"/>
              <a:t>Gnd</a:t>
            </a:r>
            <a:r>
              <a:rPr lang="en-US" sz="1500" dirty="0"/>
              <a:t>), Aux 1,2=</a:t>
            </a:r>
            <a:r>
              <a:rPr lang="en-US" sz="1500" dirty="0" err="1"/>
              <a:t>Vdd</a:t>
            </a:r>
            <a:r>
              <a:rPr lang="en-US" sz="1500" dirty="0"/>
              <a:t> (+5V)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E268BAB-BF84-212E-8B67-1CC8A2F86DB3}"/>
              </a:ext>
            </a:extLst>
          </p:cNvPr>
          <p:cNvSpPr txBox="1"/>
          <p:nvPr/>
        </p:nvSpPr>
        <p:spPr>
          <a:xfrm>
            <a:off x="7670800" y="5739682"/>
            <a:ext cx="44857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err="1"/>
              <a:t>doorE</a:t>
            </a:r>
            <a:r>
              <a:rPr lang="en-US" sz="1300" dirty="0"/>
              <a:t>/</a:t>
            </a:r>
            <a:r>
              <a:rPr lang="en-US" sz="1300" dirty="0" err="1"/>
              <a:t>C_close</a:t>
            </a:r>
            <a:r>
              <a:rPr lang="en-US" sz="1300" dirty="0"/>
              <a:t> = ax</a:t>
            </a:r>
          </a:p>
          <a:p>
            <a:pPr algn="r"/>
            <a:r>
              <a:rPr lang="en-US" sz="1300" dirty="0" err="1"/>
              <a:t>doorE</a:t>
            </a:r>
            <a:r>
              <a:rPr lang="en-US" sz="1300" dirty="0"/>
              <a:t>/</a:t>
            </a:r>
            <a:r>
              <a:rPr lang="en-US" sz="1300" dirty="0" err="1"/>
              <a:t>C_open</a:t>
            </a:r>
            <a:r>
              <a:rPr lang="en-US" sz="1300" dirty="0"/>
              <a:t> = ay  </a:t>
            </a:r>
          </a:p>
          <a:p>
            <a:pPr algn="r"/>
            <a:r>
              <a:rPr lang="en-US" dirty="0" err="1"/>
              <a:t>STIBiasE</a:t>
            </a:r>
            <a:r>
              <a:rPr lang="en-US" dirty="0"/>
              <a:t>  = 11  (STI bias tee box)</a:t>
            </a:r>
          </a:p>
          <a:p>
            <a:pPr algn="r"/>
            <a:r>
              <a:rPr lang="en-US" dirty="0" err="1"/>
              <a:t>STOBiasE</a:t>
            </a:r>
            <a:r>
              <a:rPr lang="en-US" dirty="0"/>
              <a:t>= 24 ( STO bias tee box)</a:t>
            </a:r>
          </a:p>
        </p:txBody>
      </p:sp>
    </p:spTree>
    <p:extLst>
      <p:ext uri="{BB962C8B-B14F-4D97-AF65-F5344CB8AC3E}">
        <p14:creationId xmlns:p14="http://schemas.microsoft.com/office/powerpoint/2010/main" val="331351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946A18F-56A6-3E1F-B3E0-65F70E8F53A8}"/>
              </a:ext>
            </a:extLst>
          </p:cNvPr>
          <p:cNvSpPr/>
          <p:nvPr/>
        </p:nvSpPr>
        <p:spPr>
          <a:xfrm>
            <a:off x="3873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FB28C8-CF1C-9BDD-1C55-1B673B50A7D0}"/>
              </a:ext>
            </a:extLst>
          </p:cNvPr>
          <p:cNvSpPr/>
          <p:nvPr/>
        </p:nvSpPr>
        <p:spPr>
          <a:xfrm>
            <a:off x="45847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A3BA78-56C2-F192-D969-3F1044FC5BFC}"/>
              </a:ext>
            </a:extLst>
          </p:cNvPr>
          <p:cNvSpPr/>
          <p:nvPr/>
        </p:nvSpPr>
        <p:spPr>
          <a:xfrm>
            <a:off x="5295900" y="571501"/>
            <a:ext cx="424615" cy="4191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FB21A-DF21-F1E9-AF67-A1BF4805C81A}"/>
              </a:ext>
            </a:extLst>
          </p:cNvPr>
          <p:cNvSpPr/>
          <p:nvPr/>
        </p:nvSpPr>
        <p:spPr>
          <a:xfrm>
            <a:off x="60071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50BE3-0855-E87D-8C27-54E0E1827C1A}"/>
              </a:ext>
            </a:extLst>
          </p:cNvPr>
          <p:cNvSpPr/>
          <p:nvPr/>
        </p:nvSpPr>
        <p:spPr>
          <a:xfrm>
            <a:off x="6718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29B8-59F0-BCDE-4A7A-08F539374242}"/>
              </a:ext>
            </a:extLst>
          </p:cNvPr>
          <p:cNvSpPr/>
          <p:nvPr/>
        </p:nvSpPr>
        <p:spPr>
          <a:xfrm>
            <a:off x="74295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A29324-227D-CE00-879E-253419DB7FF5}"/>
              </a:ext>
            </a:extLst>
          </p:cNvPr>
          <p:cNvSpPr/>
          <p:nvPr/>
        </p:nvSpPr>
        <p:spPr>
          <a:xfrm>
            <a:off x="3162300" y="571501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DCA490-C29E-4DBF-0ACF-D7AF1CD3F1AA}"/>
              </a:ext>
            </a:extLst>
          </p:cNvPr>
          <p:cNvSpPr/>
          <p:nvPr/>
        </p:nvSpPr>
        <p:spPr>
          <a:xfrm>
            <a:off x="8140700" y="571501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824087-58B9-8764-C46D-1F9401874CE3}"/>
              </a:ext>
            </a:extLst>
          </p:cNvPr>
          <p:cNvSpPr/>
          <p:nvPr/>
        </p:nvSpPr>
        <p:spPr>
          <a:xfrm>
            <a:off x="3962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B51181-2DFB-AFDE-3975-F4BE6272F50C}"/>
              </a:ext>
            </a:extLst>
          </p:cNvPr>
          <p:cNvSpPr/>
          <p:nvPr/>
        </p:nvSpPr>
        <p:spPr>
          <a:xfrm>
            <a:off x="46736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4D38FB-F537-BF95-B77D-220C307160F8}"/>
              </a:ext>
            </a:extLst>
          </p:cNvPr>
          <p:cNvSpPr/>
          <p:nvPr/>
        </p:nvSpPr>
        <p:spPr>
          <a:xfrm>
            <a:off x="5384800" y="5740399"/>
            <a:ext cx="424615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13FAAB-0755-E1BF-9418-BD274DA6E407}"/>
              </a:ext>
            </a:extLst>
          </p:cNvPr>
          <p:cNvSpPr/>
          <p:nvPr/>
        </p:nvSpPr>
        <p:spPr>
          <a:xfrm>
            <a:off x="6096000" y="5740399"/>
            <a:ext cx="424615" cy="419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B33ED-AA84-CB81-98CE-E7B6947B3FA7}"/>
              </a:ext>
            </a:extLst>
          </p:cNvPr>
          <p:cNvSpPr/>
          <p:nvPr/>
        </p:nvSpPr>
        <p:spPr>
          <a:xfrm>
            <a:off x="6807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4B7A9B-5303-1740-8C42-81E3C6F16EAC}"/>
              </a:ext>
            </a:extLst>
          </p:cNvPr>
          <p:cNvSpPr/>
          <p:nvPr/>
        </p:nvSpPr>
        <p:spPr>
          <a:xfrm>
            <a:off x="75184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35D10-DE2D-E6D3-4180-95177CBF0BB4}"/>
              </a:ext>
            </a:extLst>
          </p:cNvPr>
          <p:cNvSpPr/>
          <p:nvPr/>
        </p:nvSpPr>
        <p:spPr>
          <a:xfrm>
            <a:off x="3251200" y="5740399"/>
            <a:ext cx="424615" cy="419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4B91F7-E687-AAD8-AA23-6D3E8EF7FD04}"/>
              </a:ext>
            </a:extLst>
          </p:cNvPr>
          <p:cNvSpPr/>
          <p:nvPr/>
        </p:nvSpPr>
        <p:spPr>
          <a:xfrm>
            <a:off x="8229600" y="5740399"/>
            <a:ext cx="424615" cy="419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E5FC02-00C9-95F6-75CF-8DDC4F4F2AF1}"/>
              </a:ext>
            </a:extLst>
          </p:cNvPr>
          <p:cNvGrpSpPr/>
          <p:nvPr/>
        </p:nvGrpSpPr>
        <p:grpSpPr>
          <a:xfrm rot="5400000">
            <a:off x="380794" y="3447865"/>
            <a:ext cx="4110218" cy="322350"/>
            <a:chOff x="1745415" y="2121182"/>
            <a:chExt cx="5477863" cy="43151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4254E5C-BBB2-5177-6FA6-3A8D7BC993CB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051B9-F27B-4ED2-5B2C-4BE88698023E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AD5F0D-CB57-D59B-5502-E4857248F2F1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246A56-B627-B10B-9A08-EF7C76212F2D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77414A-0CE3-C06D-27AD-0ECFDF0E7713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994F0B-7F87-B28B-B4D7-AF66D50386EC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44F9D-E613-7CF8-8CBB-E1F8A56D9B00}"/>
                </a:ext>
              </a:extLst>
            </p:cNvPr>
            <p:cNvSpPr/>
            <p:nvPr/>
          </p:nvSpPr>
          <p:spPr>
            <a:xfrm>
              <a:off x="6798664" y="2121182"/>
              <a:ext cx="424614" cy="4191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760614-7D16-1E43-8088-FD0208D4FF50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D96DB3-A44F-3941-A3FA-9C0890745CA1}"/>
              </a:ext>
            </a:extLst>
          </p:cNvPr>
          <p:cNvGrpSpPr/>
          <p:nvPr/>
        </p:nvGrpSpPr>
        <p:grpSpPr>
          <a:xfrm rot="5400000">
            <a:off x="7235407" y="3218493"/>
            <a:ext cx="4054057" cy="313073"/>
            <a:chOff x="1034215" y="2133601"/>
            <a:chExt cx="5403015" cy="4191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43CD9A-E473-D645-F2C6-EA612DF16D7E}"/>
                </a:ext>
              </a:extLst>
            </p:cNvPr>
            <p:cNvSpPr/>
            <p:nvPr/>
          </p:nvSpPr>
          <p:spPr>
            <a:xfrm>
              <a:off x="1745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BFE881-4086-0912-FB71-FF62B3541EEF}"/>
                </a:ext>
              </a:extLst>
            </p:cNvPr>
            <p:cNvSpPr/>
            <p:nvPr/>
          </p:nvSpPr>
          <p:spPr>
            <a:xfrm>
              <a:off x="24566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B391D59-9ADE-5A3A-5C3E-59BC58241796}"/>
                </a:ext>
              </a:extLst>
            </p:cNvPr>
            <p:cNvSpPr/>
            <p:nvPr/>
          </p:nvSpPr>
          <p:spPr>
            <a:xfrm>
              <a:off x="31678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65723-F3A5-0BCE-1C2A-00AF57F09EE0}"/>
                </a:ext>
              </a:extLst>
            </p:cNvPr>
            <p:cNvSpPr/>
            <p:nvPr/>
          </p:nvSpPr>
          <p:spPr>
            <a:xfrm>
              <a:off x="38790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559ACB-D6A3-DA41-841A-3EAB0F78A3C7}"/>
                </a:ext>
              </a:extLst>
            </p:cNvPr>
            <p:cNvSpPr/>
            <p:nvPr/>
          </p:nvSpPr>
          <p:spPr>
            <a:xfrm>
              <a:off x="4590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EC8BB1-F54A-0B1F-4F7F-63455903E5DD}"/>
                </a:ext>
              </a:extLst>
            </p:cNvPr>
            <p:cNvSpPr/>
            <p:nvPr/>
          </p:nvSpPr>
          <p:spPr>
            <a:xfrm>
              <a:off x="53014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38A7A5-A645-4994-2ED6-E509C50AE6AC}"/>
                </a:ext>
              </a:extLst>
            </p:cNvPr>
            <p:cNvSpPr/>
            <p:nvPr/>
          </p:nvSpPr>
          <p:spPr>
            <a:xfrm>
              <a:off x="1034215" y="2133601"/>
              <a:ext cx="424615" cy="419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4BB029-8C4A-7760-F2B4-18E7E54DFE07}"/>
                </a:ext>
              </a:extLst>
            </p:cNvPr>
            <p:cNvSpPr/>
            <p:nvPr/>
          </p:nvSpPr>
          <p:spPr>
            <a:xfrm>
              <a:off x="6012615" y="2133601"/>
              <a:ext cx="424615" cy="4191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FD051D-AAD8-B25F-A53F-BD7A4EDBF69E}"/>
              </a:ext>
            </a:extLst>
          </p:cNvPr>
          <p:cNvSpPr txBox="1"/>
          <p:nvPr/>
        </p:nvSpPr>
        <p:spPr>
          <a:xfrm>
            <a:off x="3173886" y="261758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          2           A2          4           B5	6          18       		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A991-6DC8-6051-48F4-41292356968D}"/>
              </a:ext>
            </a:extLst>
          </p:cNvPr>
          <p:cNvSpPr txBox="1"/>
          <p:nvPr/>
        </p:nvSpPr>
        <p:spPr>
          <a:xfrm>
            <a:off x="3270690" y="6155416"/>
            <a:ext cx="661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           8                       10                      11         12          A3              		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188AC-43CA-20FA-CCE8-4B001BC0C81D}"/>
              </a:ext>
            </a:extLst>
          </p:cNvPr>
          <p:cNvSpPr txBox="1"/>
          <p:nvPr/>
        </p:nvSpPr>
        <p:spPr>
          <a:xfrm>
            <a:off x="3136903" y="-3906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</a:t>
            </a:r>
            <a:r>
              <a:rPr lang="en-US" dirty="0">
                <a:solidFill>
                  <a:srgbClr val="FF0000"/>
                </a:solidFill>
              </a:rPr>
              <a:t>TFC</a:t>
            </a:r>
            <a:r>
              <a:rPr lang="en-US" dirty="0"/>
              <a:t>       </a:t>
            </a:r>
            <a:r>
              <a:rPr lang="en-US" dirty="0">
                <a:solidFill>
                  <a:srgbClr val="FF0000"/>
                </a:solidFill>
              </a:rPr>
              <a:t>IDC+       D1        IDC-       D2       TFE</a:t>
            </a:r>
            <a:r>
              <a:rPr lang="en-US" dirty="0"/>
              <a:t>			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FF5267-6030-9F90-6558-A08F12C7D21A}"/>
              </a:ext>
            </a:extLst>
          </p:cNvPr>
          <p:cNvSpPr txBox="1"/>
          <p:nvPr/>
        </p:nvSpPr>
        <p:spPr>
          <a:xfrm>
            <a:off x="2832671" y="6431564"/>
            <a:ext cx="644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SENSE </a:t>
            </a:r>
            <a:r>
              <a:rPr lang="en-US" sz="1200" dirty="0">
                <a:solidFill>
                  <a:srgbClr val="FF0000"/>
                </a:solidFill>
              </a:rPr>
              <a:t>(G1)</a:t>
            </a:r>
            <a:r>
              <a:rPr lang="en-US" sz="1200" dirty="0"/>
              <a:t>      </a:t>
            </a:r>
            <a:r>
              <a:rPr lang="en-US" dirty="0">
                <a:solidFill>
                  <a:srgbClr val="FF0000"/>
                </a:solidFill>
              </a:rPr>
              <a:t>TFC      IDC+        S1         IDC-       S2       TFE      SENSE</a:t>
            </a:r>
            <a:r>
              <a:rPr lang="en-US" sz="1200" dirty="0">
                <a:solidFill>
                  <a:srgbClr val="FF0000"/>
                </a:solidFill>
              </a:rPr>
              <a:t>(G2)</a:t>
            </a:r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36223-0CDE-C763-8732-6B71FA4411DE}"/>
              </a:ext>
            </a:extLst>
          </p:cNvPr>
          <p:cNvSpPr txBox="1"/>
          <p:nvPr/>
        </p:nvSpPr>
        <p:spPr>
          <a:xfrm>
            <a:off x="7857716" y="1299766"/>
            <a:ext cx="12258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DOOR OUT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TWIDDLE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DOOR IN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5867C-4F2B-F64A-4F4B-053203657387}"/>
              </a:ext>
            </a:extLst>
          </p:cNvPr>
          <p:cNvSpPr txBox="1"/>
          <p:nvPr/>
        </p:nvSpPr>
        <p:spPr>
          <a:xfrm>
            <a:off x="9535072" y="1264082"/>
            <a:ext cx="561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  <a:p>
            <a:endParaRPr lang="en-US" dirty="0"/>
          </a:p>
          <a:p>
            <a:r>
              <a:rPr lang="en-US" dirty="0"/>
              <a:t>23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endParaRPr lang="en-US" dirty="0"/>
          </a:p>
          <a:p>
            <a:r>
              <a:rPr lang="en-US" dirty="0"/>
              <a:t>B6</a:t>
            </a:r>
          </a:p>
          <a:p>
            <a:endParaRPr lang="en-US" dirty="0"/>
          </a:p>
          <a:p>
            <a:r>
              <a:rPr lang="en-US" dirty="0"/>
              <a:t>21</a:t>
            </a:r>
          </a:p>
          <a:p>
            <a:endParaRPr lang="en-US" dirty="0"/>
          </a:p>
          <a:p>
            <a:r>
              <a:rPr lang="en-US" dirty="0"/>
              <a:t>20</a:t>
            </a:r>
          </a:p>
          <a:p>
            <a:endParaRPr lang="en-US" dirty="0"/>
          </a:p>
          <a:p>
            <a:r>
              <a:rPr lang="en-US" dirty="0"/>
              <a:t>7</a:t>
            </a:r>
          </a:p>
          <a:p>
            <a:endParaRPr lang="en-US" dirty="0"/>
          </a:p>
          <a:p>
            <a:r>
              <a:rPr lang="en-US" dirty="0"/>
              <a:t>NA</a:t>
            </a:r>
          </a:p>
          <a:p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CB6E8DC-60A8-157A-FAE6-9080B8AA5521}"/>
              </a:ext>
            </a:extLst>
          </p:cNvPr>
          <p:cNvSpPr txBox="1"/>
          <p:nvPr/>
        </p:nvSpPr>
        <p:spPr>
          <a:xfrm>
            <a:off x="9526324" y="242766"/>
            <a:ext cx="12283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Emitter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09814-8233-60F9-F849-9688132D266F}"/>
              </a:ext>
            </a:extLst>
          </p:cNvPr>
          <p:cNvSpPr txBox="1"/>
          <p:nvPr/>
        </p:nvSpPr>
        <p:spPr>
          <a:xfrm>
            <a:off x="10034981" y="871170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F476E-9695-1579-9290-DEBFF602063D}"/>
              </a:ext>
            </a:extLst>
          </p:cNvPr>
          <p:cNvSpPr txBox="1"/>
          <p:nvPr/>
        </p:nvSpPr>
        <p:spPr>
          <a:xfrm>
            <a:off x="1446540" y="871853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48B5D2-D522-E12D-4EC9-4A0331B97853}"/>
              </a:ext>
            </a:extLst>
          </p:cNvPr>
          <p:cNvSpPr txBox="1"/>
          <p:nvPr/>
        </p:nvSpPr>
        <p:spPr>
          <a:xfrm>
            <a:off x="798728" y="933889"/>
            <a:ext cx="10059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/>
              <a:t>DAC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81AB07-17F0-53A1-3A3A-59B745C0091C}"/>
              </a:ext>
            </a:extLst>
          </p:cNvPr>
          <p:cNvSpPr txBox="1"/>
          <p:nvPr/>
        </p:nvSpPr>
        <p:spPr>
          <a:xfrm>
            <a:off x="9141420" y="761010"/>
            <a:ext cx="11503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highlight>
                  <a:srgbClr val="FFFF00"/>
                </a:highlight>
              </a:rPr>
              <a:t>Breakout Box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A44DC-882D-1D8F-AF51-2ECEF249B540}"/>
              </a:ext>
            </a:extLst>
          </p:cNvPr>
          <p:cNvSpPr txBox="1"/>
          <p:nvPr/>
        </p:nvSpPr>
        <p:spPr>
          <a:xfrm>
            <a:off x="1168098" y="376016"/>
            <a:ext cx="17071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Collector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2F2D1-1F93-2858-CCB9-6A3603B1EB63}"/>
              </a:ext>
            </a:extLst>
          </p:cNvPr>
          <p:cNvSpPr txBox="1"/>
          <p:nvPr/>
        </p:nvSpPr>
        <p:spPr>
          <a:xfrm>
            <a:off x="3136903" y="962986"/>
            <a:ext cx="472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3	           12	       RTA        8          RTA        1             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952F-FDE3-0977-7C48-77A1F0B715D9}"/>
              </a:ext>
            </a:extLst>
          </p:cNvPr>
          <p:cNvSpPr txBox="1"/>
          <p:nvPr/>
        </p:nvSpPr>
        <p:spPr>
          <a:xfrm>
            <a:off x="3975875" y="2444561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14, 15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43F35-E1BE-4EB7-E630-B306BC4C020A}"/>
              </a:ext>
            </a:extLst>
          </p:cNvPr>
          <p:cNvSpPr/>
          <p:nvPr/>
        </p:nvSpPr>
        <p:spPr>
          <a:xfrm>
            <a:off x="4298115" y="3267513"/>
            <a:ext cx="1086685" cy="9272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1C3B4B-2CDE-5A4A-BF94-EE1F6445693D}"/>
              </a:ext>
            </a:extLst>
          </p:cNvPr>
          <p:cNvCxnSpPr/>
          <p:nvPr/>
        </p:nvCxnSpPr>
        <p:spPr>
          <a:xfrm flipV="1">
            <a:off x="4298115" y="282262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918EA7-1EDA-C618-0191-23ACB6650403}"/>
              </a:ext>
            </a:extLst>
          </p:cNvPr>
          <p:cNvCxnSpPr/>
          <p:nvPr/>
        </p:nvCxnSpPr>
        <p:spPr>
          <a:xfrm flipV="1">
            <a:off x="5384800" y="2815216"/>
            <a:ext cx="0" cy="4448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E5A285-8E9D-1377-F645-830EB876F87C}"/>
              </a:ext>
            </a:extLst>
          </p:cNvPr>
          <p:cNvSpPr txBox="1"/>
          <p:nvPr/>
        </p:nvSpPr>
        <p:spPr>
          <a:xfrm>
            <a:off x="4992170" y="2464454"/>
            <a:ext cx="11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16,17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CFE8E3-E1A3-4895-8585-DB71816B711A}"/>
              </a:ext>
            </a:extLst>
          </p:cNvPr>
          <p:cNvCxnSpPr>
            <a:cxnSpLocks/>
          </p:cNvCxnSpPr>
          <p:nvPr/>
        </p:nvCxnSpPr>
        <p:spPr>
          <a:xfrm flipV="1">
            <a:off x="6257507" y="2936776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7DA571-72DA-1D97-DB7D-290855F5E667}"/>
              </a:ext>
            </a:extLst>
          </p:cNvPr>
          <p:cNvCxnSpPr>
            <a:cxnSpLocks/>
          </p:cNvCxnSpPr>
          <p:nvPr/>
        </p:nvCxnSpPr>
        <p:spPr>
          <a:xfrm flipV="1">
            <a:off x="7556500" y="2920267"/>
            <a:ext cx="0" cy="7304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947C84-3433-012B-5A2A-CC7CD67ED071}"/>
              </a:ext>
            </a:extLst>
          </p:cNvPr>
          <p:cNvCxnSpPr>
            <a:cxnSpLocks/>
          </p:cNvCxnSpPr>
          <p:nvPr/>
        </p:nvCxnSpPr>
        <p:spPr>
          <a:xfrm>
            <a:off x="6257507" y="3654224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20E34FC-5BEC-E7DB-E058-549041E4555A}"/>
              </a:ext>
            </a:extLst>
          </p:cNvPr>
          <p:cNvCxnSpPr>
            <a:cxnSpLocks/>
          </p:cNvCxnSpPr>
          <p:nvPr/>
        </p:nvCxnSpPr>
        <p:spPr>
          <a:xfrm>
            <a:off x="6219407" y="4104933"/>
            <a:ext cx="13073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C2D1685-CD60-5ED3-7552-84A198E58E18}"/>
              </a:ext>
            </a:extLst>
          </p:cNvPr>
          <p:cNvSpPr txBox="1"/>
          <p:nvPr/>
        </p:nvSpPr>
        <p:spPr>
          <a:xfrm>
            <a:off x="6133374" y="2517108"/>
            <a:ext cx="50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BD7B68-9356-58BB-9F64-63A2B118A252}"/>
              </a:ext>
            </a:extLst>
          </p:cNvPr>
          <p:cNvSpPr txBox="1"/>
          <p:nvPr/>
        </p:nvSpPr>
        <p:spPr>
          <a:xfrm>
            <a:off x="7398711" y="2517108"/>
            <a:ext cx="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5C5A6-130D-B8E5-3320-046C9647C5A7}"/>
              </a:ext>
            </a:extLst>
          </p:cNvPr>
          <p:cNvSpPr txBox="1"/>
          <p:nvPr/>
        </p:nvSpPr>
        <p:spPr>
          <a:xfrm>
            <a:off x="3879015" y="4206607"/>
            <a:ext cx="20381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*when connecting do 14 with 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BE9B9B-AD3A-5BF2-C640-172A50835C57}"/>
              </a:ext>
            </a:extLst>
          </p:cNvPr>
          <p:cNvSpPr txBox="1"/>
          <p:nvPr/>
        </p:nvSpPr>
        <p:spPr>
          <a:xfrm>
            <a:off x="4681904" y="1953093"/>
            <a:ext cx="2650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>
                <a:solidFill>
                  <a:srgbClr val="FF0000"/>
                </a:solidFill>
              </a:rPr>
              <a:t>BIG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chemeClr val="accent4"/>
                </a:solidFill>
              </a:rPr>
              <a:t>GL</a:t>
            </a:r>
            <a:r>
              <a:rPr lang="en-US" sz="2000" b="1" i="1" u="sng" dirty="0">
                <a:solidFill>
                  <a:schemeClr val="accent6"/>
                </a:solidFill>
              </a:rPr>
              <a:t>ASS</a:t>
            </a:r>
            <a:r>
              <a:rPr lang="en-US" sz="2000" b="1" i="1" u="sng" dirty="0"/>
              <a:t> </a:t>
            </a:r>
            <a:r>
              <a:rPr lang="en-US" sz="2000" b="1" i="1" u="sng" dirty="0">
                <a:solidFill>
                  <a:srgbClr val="0070C0"/>
                </a:solidFill>
              </a:rPr>
              <a:t>DEW</a:t>
            </a:r>
            <a:r>
              <a:rPr lang="en-US" sz="2000" b="1" i="1" u="sng" dirty="0">
                <a:solidFill>
                  <a:srgbClr val="7030A0"/>
                </a:solidFill>
              </a:rPr>
              <a:t>AR </a:t>
            </a:r>
            <a:r>
              <a:rPr lang="en-US" sz="2000" b="1" i="1" u="sng" dirty="0">
                <a:highlight>
                  <a:srgbClr val="FFFF00"/>
                </a:highlight>
              </a:rPr>
              <a:t>(RF)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F86E9-1358-9BDD-2776-D7010AB94446}"/>
              </a:ext>
            </a:extLst>
          </p:cNvPr>
          <p:cNvSpPr txBox="1"/>
          <p:nvPr/>
        </p:nvSpPr>
        <p:spPr>
          <a:xfrm>
            <a:off x="10076543" y="1293830"/>
            <a:ext cx="2169088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open,ay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)/23(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close,ax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6</a:t>
            </a:r>
          </a:p>
          <a:p>
            <a:endParaRPr lang="en-US" dirty="0"/>
          </a:p>
          <a:p>
            <a:r>
              <a:rPr lang="en-US" dirty="0"/>
              <a:t>14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16</a:t>
            </a:r>
          </a:p>
          <a:p>
            <a:endParaRPr lang="en-US" dirty="0"/>
          </a:p>
          <a:p>
            <a:r>
              <a:rPr lang="en-US" dirty="0"/>
              <a:t>SR830</a:t>
            </a:r>
          </a:p>
          <a:p>
            <a:endParaRPr lang="en-US" dirty="0"/>
          </a:p>
          <a:p>
            <a:r>
              <a:rPr lang="en-US" dirty="0"/>
              <a:t>9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ED5339-3194-A891-87D8-412903625CA6}"/>
              </a:ext>
            </a:extLst>
          </p:cNvPr>
          <p:cNvSpPr txBox="1"/>
          <p:nvPr/>
        </p:nvSpPr>
        <p:spPr>
          <a:xfrm>
            <a:off x="2635544" y="1505669"/>
            <a:ext cx="12955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DOOR OUT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TWIDDLE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TOP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STI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DOOR IN</a:t>
            </a:r>
            <a:r>
              <a:rPr lang="en-US" dirty="0"/>
              <a:t>		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E5BD7D-E7FC-D2EE-0F52-56DB6CDBAB2B}"/>
              </a:ext>
            </a:extLst>
          </p:cNvPr>
          <p:cNvSpPr txBox="1"/>
          <p:nvPr/>
        </p:nvSpPr>
        <p:spPr>
          <a:xfrm>
            <a:off x="1326370" y="970065"/>
            <a:ext cx="889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B1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19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5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B4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</a:t>
            </a:r>
          </a:p>
          <a:p>
            <a:pPr algn="r"/>
            <a:endParaRPr lang="en-US" dirty="0"/>
          </a:p>
          <a:p>
            <a:pPr algn="r"/>
            <a:r>
              <a:rPr lang="en-US" dirty="0">
                <a:highlight>
                  <a:srgbClr val="00FF00"/>
                </a:highlight>
              </a:rPr>
              <a:t>NA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DD2B8C-8D37-32A4-8B20-27EDE8CB2844}"/>
              </a:ext>
            </a:extLst>
          </p:cNvPr>
          <p:cNvSpPr txBox="1"/>
          <p:nvPr/>
        </p:nvSpPr>
        <p:spPr>
          <a:xfrm>
            <a:off x="45766" y="933889"/>
            <a:ext cx="15905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/>
          </a:p>
          <a:p>
            <a:pPr algn="r"/>
            <a:endParaRPr lang="en-US" sz="1700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open,ay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)/21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close,ax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lang="en-US" sz="1700" dirty="0"/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7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18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20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SR830</a:t>
            </a:r>
          </a:p>
          <a:p>
            <a:pPr algn="r"/>
            <a:endParaRPr lang="en-US" sz="1700" dirty="0"/>
          </a:p>
          <a:p>
            <a:pPr algn="r"/>
            <a:r>
              <a:rPr lang="en-US" sz="1700" dirty="0"/>
              <a:t>10</a:t>
            </a:r>
            <a:r>
              <a:rPr lang="en-US" dirty="0"/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D5DEEE-2EB0-FDA0-70B2-59018D39168F}"/>
              </a:ext>
            </a:extLst>
          </p:cNvPr>
          <p:cNvSpPr txBox="1"/>
          <p:nvPr/>
        </p:nvSpPr>
        <p:spPr>
          <a:xfrm>
            <a:off x="33187" y="6192687"/>
            <a:ext cx="45515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STIBiasC</a:t>
            </a:r>
            <a:r>
              <a:rPr lang="en-US" sz="1500" dirty="0"/>
              <a:t>  = 2 (STI bias tee box)</a:t>
            </a:r>
          </a:p>
          <a:p>
            <a:r>
              <a:rPr lang="en-US" sz="1500" dirty="0" err="1"/>
              <a:t>STOBiasC</a:t>
            </a:r>
            <a:r>
              <a:rPr lang="en-US" sz="1500" dirty="0"/>
              <a:t> = 22 ( STO bias tee box)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D6712E-7BA5-11B5-D69F-24B5C7228CEE}"/>
              </a:ext>
            </a:extLst>
          </p:cNvPr>
          <p:cNvSpPr txBox="1"/>
          <p:nvPr/>
        </p:nvSpPr>
        <p:spPr>
          <a:xfrm>
            <a:off x="6290764" y="4076062"/>
            <a:ext cx="158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 (DAC=5)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A198D3-FE35-DD70-FF34-04967898EFBA}"/>
              </a:ext>
            </a:extLst>
          </p:cNvPr>
          <p:cNvSpPr txBox="1"/>
          <p:nvPr/>
        </p:nvSpPr>
        <p:spPr>
          <a:xfrm>
            <a:off x="3827755" y="4596462"/>
            <a:ext cx="41387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Aux 3,4=Vee (-5V), E (</a:t>
            </a:r>
            <a:r>
              <a:rPr lang="en-US" sz="1500" dirty="0" err="1"/>
              <a:t>Gnd</a:t>
            </a:r>
            <a:r>
              <a:rPr lang="en-US" sz="1500" dirty="0"/>
              <a:t>), Aux 1,2=</a:t>
            </a:r>
            <a:r>
              <a:rPr lang="en-US" sz="1500" dirty="0" err="1"/>
              <a:t>Vdd</a:t>
            </a:r>
            <a:r>
              <a:rPr lang="en-US" sz="1500" dirty="0"/>
              <a:t> (+5V)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E268BAB-BF84-212E-8B67-1CC8A2F86DB3}"/>
              </a:ext>
            </a:extLst>
          </p:cNvPr>
          <p:cNvSpPr txBox="1"/>
          <p:nvPr/>
        </p:nvSpPr>
        <p:spPr>
          <a:xfrm>
            <a:off x="8973987" y="5785289"/>
            <a:ext cx="3218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00" dirty="0" err="1"/>
              <a:t>doorE</a:t>
            </a:r>
            <a:r>
              <a:rPr lang="en-US" sz="1300" dirty="0"/>
              <a:t>/</a:t>
            </a:r>
            <a:r>
              <a:rPr lang="en-US" sz="1300" dirty="0" err="1"/>
              <a:t>C_close</a:t>
            </a:r>
            <a:r>
              <a:rPr lang="en-US" sz="1300" dirty="0"/>
              <a:t> = ax</a:t>
            </a:r>
          </a:p>
          <a:p>
            <a:pPr algn="r"/>
            <a:r>
              <a:rPr lang="en-US" sz="1300" dirty="0" err="1"/>
              <a:t>doorE</a:t>
            </a:r>
            <a:r>
              <a:rPr lang="en-US" sz="1300" dirty="0"/>
              <a:t>/</a:t>
            </a:r>
            <a:r>
              <a:rPr lang="en-US" sz="1300" dirty="0" err="1"/>
              <a:t>C_open</a:t>
            </a:r>
            <a:r>
              <a:rPr lang="en-US" sz="1300" dirty="0"/>
              <a:t> = ay  </a:t>
            </a:r>
          </a:p>
          <a:p>
            <a:pPr algn="r"/>
            <a:r>
              <a:rPr lang="en-US" sz="1500" dirty="0" err="1"/>
              <a:t>STIBiasE</a:t>
            </a:r>
            <a:r>
              <a:rPr lang="en-US" sz="1500" dirty="0"/>
              <a:t>  = 11  (STI bias tee box)</a:t>
            </a:r>
          </a:p>
          <a:p>
            <a:pPr algn="r"/>
            <a:r>
              <a:rPr lang="en-US" sz="1500" dirty="0" err="1"/>
              <a:t>STOBiasE</a:t>
            </a:r>
            <a:r>
              <a:rPr lang="en-US" sz="1500" dirty="0"/>
              <a:t>= 24 ( STO bias tee box)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23492-306C-5BF4-D8DF-241B5B23F92C}"/>
              </a:ext>
            </a:extLst>
          </p:cNvPr>
          <p:cNvSpPr txBox="1"/>
          <p:nvPr/>
        </p:nvSpPr>
        <p:spPr>
          <a:xfrm>
            <a:off x="3181221" y="5375698"/>
            <a:ext cx="66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11          3                       RTA                    </a:t>
            </a:r>
            <a:r>
              <a:rPr lang="en-US" dirty="0" err="1"/>
              <a:t>RTA</a:t>
            </a:r>
            <a:r>
              <a:rPr lang="en-US" dirty="0"/>
              <a:t>         1 	         16 </a:t>
            </a:r>
          </a:p>
        </p:txBody>
      </p:sp>
    </p:spTree>
    <p:extLst>
      <p:ext uri="{BB962C8B-B14F-4D97-AF65-F5344CB8AC3E}">
        <p14:creationId xmlns:p14="http://schemas.microsoft.com/office/powerpoint/2010/main" val="293655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7CA8B1-7694-61B8-9205-9420197D0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68822"/>
              </p:ext>
            </p:extLst>
          </p:nvPr>
        </p:nvGraphicFramePr>
        <p:xfrm>
          <a:off x="2031999" y="368697"/>
          <a:ext cx="8127999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654968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5026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173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Emitter Side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Breakout Box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DAC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8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B6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6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7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(open)/23 (close)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B3,7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1514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61EC84-DFB8-2151-2FEF-8500164A0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47369"/>
              </p:ext>
            </p:extLst>
          </p:nvPr>
        </p:nvGraphicFramePr>
        <p:xfrm>
          <a:off x="2032000" y="3641614"/>
          <a:ext cx="8127999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654968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85026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1737447"/>
                    </a:ext>
                  </a:extLst>
                </a:gridCol>
              </a:tblGrid>
              <a:tr h="286561">
                <a:tc>
                  <a:txBody>
                    <a:bodyPr/>
                    <a:lstStyle/>
                    <a:p>
                      <a:r>
                        <a:rPr lang="en-US" b="1" dirty="0"/>
                        <a:t>Collector Side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Breakout Box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DAC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8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80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62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7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2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(open)/21 (close)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8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B1,1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6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60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64A5B-8F1D-7B11-EFE8-6E8FA4421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Wigner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C91B0F-408D-7ECB-DB54-DBF0025E1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81447</TotalTime>
  <Words>1443</Words>
  <Application>Microsoft Office PowerPoint</Application>
  <PresentationFormat>Widescreen</PresentationFormat>
  <Paragraphs>699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Connection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Wigner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R. Liu</dc:creator>
  <cp:lastModifiedBy>Tiffany R. Liu</cp:lastModifiedBy>
  <cp:revision>14</cp:revision>
  <cp:lastPrinted>2023-06-20T20:27:08Z</cp:lastPrinted>
  <dcterms:created xsi:type="dcterms:W3CDTF">2022-11-19T00:10:37Z</dcterms:created>
  <dcterms:modified xsi:type="dcterms:W3CDTF">2023-06-22T22:34:54Z</dcterms:modified>
</cp:coreProperties>
</file>